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28" saveSubsetFonts="1">
  <p:sldMasterIdLst>
    <p:sldMasterId id="2147483648" r:id="rId1"/>
  </p:sldMasterIdLst>
  <p:notesMasterIdLst>
    <p:notesMasterId r:id="rId31"/>
  </p:notesMasterIdLst>
  <p:sldIdLst>
    <p:sldId id="256" r:id="rId2"/>
    <p:sldId id="277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79" r:id="rId11"/>
    <p:sldId id="263" r:id="rId12"/>
    <p:sldId id="264" r:id="rId13"/>
    <p:sldId id="265" r:id="rId14"/>
    <p:sldId id="280" r:id="rId15"/>
    <p:sldId id="281" r:id="rId16"/>
    <p:sldId id="266" r:id="rId17"/>
    <p:sldId id="267" r:id="rId18"/>
    <p:sldId id="268" r:id="rId19"/>
    <p:sldId id="282" r:id="rId20"/>
    <p:sldId id="269" r:id="rId21"/>
    <p:sldId id="270" r:id="rId22"/>
    <p:sldId id="283" r:id="rId23"/>
    <p:sldId id="284" r:id="rId24"/>
    <p:sldId id="271" r:id="rId25"/>
    <p:sldId id="272" r:id="rId26"/>
    <p:sldId id="273" r:id="rId27"/>
    <p:sldId id="274" r:id="rId28"/>
    <p:sldId id="275" r:id="rId29"/>
    <p:sldId id="27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7C80"/>
    <a:srgbClr val="00FF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4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0896B1-6F82-41F7-AD07-021ECB594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604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A31E8-C8B7-4381-B25B-9602E745FEB3}" type="slidenum">
              <a:rPr lang="en-US" altLang="en-US"/>
              <a:pPr/>
              <a:t>230</a:t>
            </a:fld>
            <a:endParaRPr lang="en-US" alt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4739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2AA38-903E-4365-91CC-45889B37F6C2}" type="slidenum">
              <a:rPr lang="en-US" altLang="en-US"/>
              <a:pPr/>
              <a:t>237</a:t>
            </a:fld>
            <a:endParaRPr lang="en-US" alt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02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DFF497-2A80-4483-B664-44398EFA57D1}" type="slidenum">
              <a:rPr lang="en-US" altLang="en-US"/>
              <a:pPr/>
              <a:t>241</a:t>
            </a:fld>
            <a:endParaRPr lang="en-US" altLang="en-US"/>
          </a:p>
        </p:txBody>
      </p:sp>
      <p:sp>
        <p:nvSpPr>
          <p:cNvPr id="462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40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05C83C-DD43-42B0-B20B-B81FAF1DC1B4}" type="slidenum">
              <a:rPr lang="en-US" altLang="en-US"/>
              <a:pPr/>
              <a:t>242</a:t>
            </a:fld>
            <a:endParaRPr lang="en-US" alt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718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EA2D7-634E-443C-8D8E-8322CA8B4614}" type="slidenum">
              <a:rPr lang="en-US" altLang="en-US"/>
              <a:pPr/>
              <a:t>246</a:t>
            </a:fld>
            <a:endParaRPr lang="en-US" altLang="en-US"/>
          </a:p>
        </p:txBody>
      </p:sp>
      <p:sp>
        <p:nvSpPr>
          <p:cNvPr id="466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584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7FD74-63FE-4FF0-869F-0CE3FBF71301}" type="slidenum">
              <a:rPr lang="en-US" altLang="en-US"/>
              <a:pPr/>
              <a:t>249</a:t>
            </a:fld>
            <a:endParaRPr lang="en-US" altLang="en-U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985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77F6A-AAEB-491F-BB6D-1B114E90EDAA}" type="slidenum">
              <a:rPr lang="en-US" altLang="en-US"/>
              <a:pPr/>
              <a:t>250</a:t>
            </a:fld>
            <a:endParaRPr lang="en-US" altLang="en-US"/>
          </a:p>
        </p:txBody>
      </p:sp>
      <p:sp>
        <p:nvSpPr>
          <p:cNvPr id="471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62452-F65D-4D0F-8BD9-B4151D07B1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0008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504B6F-7AC5-43F9-864C-2D3EE2CDF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5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4A8D7-FE70-4394-BDA1-C93C8FA861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8761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9CBBD94-76F1-49F8-B5E7-101AAC841B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747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4299E4B-DC8A-42AC-8E49-D9D4636C0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306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9C0B8-B5BD-458D-8173-74A2CE20B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05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595A14-D876-44D4-921A-DF601CC1C4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63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035898-B950-430B-97AA-F0B68E0892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263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D4F0C5-E22A-4A13-B2ED-B6C7F8CDB8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72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A1B88-1B9A-4643-9B10-E48DA33A4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65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B8AC3-E730-4209-BBA2-2B40B1B2F8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3819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858B70-F0EF-4AB6-8571-104B175003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30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63FA9-7373-431A-9150-6C9D6CD14D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71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31987D-59DE-44EE-B72D-688E217D730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4.wmf"/><Relationship Id="rId4" Type="http://schemas.openxmlformats.org/officeDocument/2006/relationships/image" Target="../media/image26.png"/><Relationship Id="rId9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9.wmf"/><Relationship Id="rId4" Type="http://schemas.openxmlformats.org/officeDocument/2006/relationships/image" Target="../media/image31.png"/><Relationship Id="rId9" Type="http://schemas.openxmlformats.org/officeDocument/2006/relationships/oleObject" Target="../embeddings/oleObject17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3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9.wmf"/><Relationship Id="rId4" Type="http://schemas.openxmlformats.org/officeDocument/2006/relationships/image" Target="../media/image41.png"/><Relationship Id="rId9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4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47.wmf"/><Relationship Id="rId4" Type="http://schemas.openxmlformats.org/officeDocument/2006/relationships/image" Target="../media/image49.png"/><Relationship Id="rId9" Type="http://schemas.openxmlformats.org/officeDocument/2006/relationships/oleObject" Target="../embeddings/oleObject3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5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5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5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5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56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5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17D92D-A546-4A1C-9372-4A9C7DA2BC69}" type="slidenum">
              <a:rPr lang="en-US" altLang="en-US"/>
              <a:pPr eaLnBrk="1" hangingPunct="1"/>
              <a:t>228</a:t>
            </a:fld>
            <a:endParaRPr lang="en-US" alt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Bab 12. Kutub Empat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oleh : M. Ramdhani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F2DDF-DC48-49B4-B9C6-34B5BAA90C4E}" type="slidenum">
              <a:rPr lang="en-US" altLang="en-US"/>
              <a:pPr/>
              <a:t>237</a:t>
            </a:fld>
            <a:endParaRPr lang="en-US" altLang="en-US"/>
          </a:p>
        </p:txBody>
      </p:sp>
      <p:grpSp>
        <p:nvGrpSpPr>
          <p:cNvPr id="432167" name="Group 39"/>
          <p:cNvGrpSpPr>
            <a:grpSpLocks/>
          </p:cNvGrpSpPr>
          <p:nvPr/>
        </p:nvGrpSpPr>
        <p:grpSpPr bwMode="auto">
          <a:xfrm>
            <a:off x="381000" y="2895600"/>
            <a:ext cx="4724400" cy="3124200"/>
            <a:chOff x="1392" y="1776"/>
            <a:chExt cx="2928" cy="2016"/>
          </a:xfrm>
        </p:grpSpPr>
        <p:grpSp>
          <p:nvGrpSpPr>
            <p:cNvPr id="432153" name="Group 25"/>
            <p:cNvGrpSpPr>
              <a:grpSpLocks/>
            </p:cNvGrpSpPr>
            <p:nvPr/>
          </p:nvGrpSpPr>
          <p:grpSpPr bwMode="auto">
            <a:xfrm>
              <a:off x="1539" y="1776"/>
              <a:ext cx="2781" cy="2016"/>
              <a:chOff x="1539" y="1782"/>
              <a:chExt cx="2733" cy="2010"/>
            </a:xfrm>
          </p:grpSpPr>
          <p:pic>
            <p:nvPicPr>
              <p:cNvPr id="432147" name="Picture 19" descr="fig180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39" y="1782"/>
                <a:ext cx="2685" cy="20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2152" name="Rectangle 24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2688" cy="576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2159" name="Text Box 31"/>
            <p:cNvSpPr txBox="1">
              <a:spLocks noChangeArrowheads="1"/>
            </p:cNvSpPr>
            <p:nvPr/>
          </p:nvSpPr>
          <p:spPr bwMode="auto">
            <a:xfrm>
              <a:off x="1392" y="2499"/>
              <a:ext cx="33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2400" baseline="-25000">
                  <a:effectLst/>
                </a:rPr>
                <a:t>1</a:t>
              </a:r>
            </a:p>
          </p:txBody>
        </p:sp>
        <p:sp>
          <p:nvSpPr>
            <p:cNvPr id="432160" name="Line 32"/>
            <p:cNvSpPr>
              <a:spLocks noChangeShapeType="1"/>
            </p:cNvSpPr>
            <p:nvPr/>
          </p:nvSpPr>
          <p:spPr bwMode="auto">
            <a:xfrm flipV="1">
              <a:off x="1776" y="2304"/>
              <a:ext cx="0" cy="6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2161" name="Line 33"/>
            <p:cNvSpPr>
              <a:spLocks noChangeShapeType="1"/>
            </p:cNvSpPr>
            <p:nvPr/>
          </p:nvSpPr>
          <p:spPr bwMode="auto">
            <a:xfrm flipV="1">
              <a:off x="3936" y="2304"/>
              <a:ext cx="0" cy="67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2162" name="Text Box 34"/>
            <p:cNvSpPr txBox="1">
              <a:spLocks noChangeArrowheads="1"/>
            </p:cNvSpPr>
            <p:nvPr/>
          </p:nvSpPr>
          <p:spPr bwMode="auto">
            <a:xfrm>
              <a:off x="3984" y="2477"/>
              <a:ext cx="336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2400" baseline="-25000">
                  <a:effectLst/>
                </a:rPr>
                <a:t>2</a:t>
              </a:r>
            </a:p>
          </p:txBody>
        </p:sp>
        <p:sp>
          <p:nvSpPr>
            <p:cNvPr id="432163" name="Line 35"/>
            <p:cNvSpPr>
              <a:spLocks noChangeShapeType="1"/>
            </p:cNvSpPr>
            <p:nvPr/>
          </p:nvSpPr>
          <p:spPr bwMode="auto">
            <a:xfrm>
              <a:off x="1920" y="2208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2164" name="Line 36"/>
            <p:cNvSpPr>
              <a:spLocks noChangeShapeType="1"/>
            </p:cNvSpPr>
            <p:nvPr/>
          </p:nvSpPr>
          <p:spPr bwMode="auto">
            <a:xfrm>
              <a:off x="3600" y="2208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2165" name="Text Box 37"/>
            <p:cNvSpPr txBox="1">
              <a:spLocks noChangeArrowheads="1"/>
            </p:cNvSpPr>
            <p:nvPr/>
          </p:nvSpPr>
          <p:spPr bwMode="auto">
            <a:xfrm>
              <a:off x="3600" y="1924"/>
              <a:ext cx="336" cy="2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r>
                <a:rPr lang="en-US" altLang="en-US" sz="2400" baseline="-25000">
                  <a:effectLst/>
                </a:rPr>
                <a:t>2</a:t>
              </a:r>
            </a:p>
          </p:txBody>
        </p:sp>
        <p:sp>
          <p:nvSpPr>
            <p:cNvPr id="432166" name="Text Box 38"/>
            <p:cNvSpPr txBox="1">
              <a:spLocks noChangeArrowheads="1"/>
            </p:cNvSpPr>
            <p:nvPr/>
          </p:nvSpPr>
          <p:spPr bwMode="auto">
            <a:xfrm>
              <a:off x="1824" y="1914"/>
              <a:ext cx="336" cy="2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r>
                <a:rPr lang="en-US" altLang="en-US" sz="2400" baseline="-25000">
                  <a:effectLst/>
                </a:rPr>
                <a:t>1</a:t>
              </a:r>
            </a:p>
          </p:txBody>
        </p:sp>
      </p:grpSp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457200" y="1600200"/>
            <a:ext cx="8153400" cy="1257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b="1" u="sng" dirty="0" err="1" smtClean="0">
                <a:effectLst/>
              </a:rPr>
              <a:t>Contoh</a:t>
            </a:r>
            <a:r>
              <a:rPr lang="en-US" altLang="en-US" sz="2000" b="1" u="sng" dirty="0" smtClean="0">
                <a:effectLst/>
              </a:rPr>
              <a:t> </a:t>
            </a:r>
            <a:r>
              <a:rPr lang="en-US" altLang="en-US" sz="2000" b="1" u="sng" dirty="0">
                <a:effectLst/>
              </a:rPr>
              <a:t>1 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endParaRPr lang="en-US" altLang="en-US" sz="2000" b="1" u="sng" dirty="0">
              <a:effectLst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dirty="0" err="1" smtClean="0">
                <a:effectLst/>
              </a:rPr>
              <a:t>Tentukan</a:t>
            </a:r>
            <a:r>
              <a:rPr lang="en-US" altLang="en-US" sz="2000" dirty="0" smtClean="0">
                <a:effectLst/>
              </a:rPr>
              <a:t> parameter Z.</a:t>
            </a:r>
            <a:endParaRPr lang="en-US" altLang="en-US" sz="2000" dirty="0">
              <a:effectLst/>
            </a:endParaRPr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03188"/>
            <a:ext cx="8686800" cy="1314450"/>
          </a:xfrm>
        </p:spPr>
        <p:txBody>
          <a:bodyPr/>
          <a:lstStyle/>
          <a:p>
            <a:endParaRPr lang="en-US" altLang="en-US" sz="4000" dirty="0"/>
          </a:p>
        </p:txBody>
      </p:sp>
      <p:graphicFrame>
        <p:nvGraphicFramePr>
          <p:cNvPr id="432168" name="Object 4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78463" y="3262313"/>
          <a:ext cx="27813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" name="Equation" r:id="rId5" imgW="2120760" imgH="507960" progId="Equation.3">
                  <p:embed/>
                </p:oleObj>
              </mc:Choice>
              <mc:Fallback>
                <p:oleObj name="Equation" r:id="rId5" imgW="21207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3262313"/>
                        <a:ext cx="2781300" cy="6667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70" name="Object 4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78463" y="4214813"/>
          <a:ext cx="2781300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Equation" r:id="rId7" imgW="2070000" imgH="507960" progId="Equation.3">
                  <p:embed/>
                </p:oleObj>
              </mc:Choice>
              <mc:Fallback>
                <p:oleObj name="Equation" r:id="rId7" imgW="20700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8463" y="4214813"/>
                        <a:ext cx="2781300" cy="6826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2131" name="Rectangle 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2132" name="Rectangle 4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2133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2136" name="Rectangle 8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2138" name="Rectangle 10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32176" name="Group 48"/>
          <p:cNvGrpSpPr>
            <a:grpSpLocks/>
          </p:cNvGrpSpPr>
          <p:nvPr/>
        </p:nvGrpSpPr>
        <p:grpSpPr bwMode="auto">
          <a:xfrm>
            <a:off x="304800" y="5410200"/>
            <a:ext cx="2995613" cy="914400"/>
            <a:chOff x="192" y="3600"/>
            <a:chExt cx="1887" cy="576"/>
          </a:xfrm>
        </p:grpSpPr>
        <p:sp>
          <p:nvSpPr>
            <p:cNvPr id="432156" name="Text Box 28"/>
            <p:cNvSpPr txBox="1">
              <a:spLocks noChangeArrowheads="1"/>
            </p:cNvSpPr>
            <p:nvPr/>
          </p:nvSpPr>
          <p:spPr bwMode="auto">
            <a:xfrm>
              <a:off x="192" y="3751"/>
              <a:ext cx="76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u="sng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Jawaban</a:t>
              </a:r>
              <a:r>
                <a:rPr lang="en-US" altLang="en-US" sz="1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endParaRPr lang="en-US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graphicFrame>
          <p:nvGraphicFramePr>
            <p:cNvPr id="432174" name="Object 46"/>
            <p:cNvGraphicFramePr>
              <a:graphicFrameLocks noChangeAspect="1"/>
            </p:cNvGraphicFramePr>
            <p:nvPr/>
          </p:nvGraphicFramePr>
          <p:xfrm>
            <a:off x="864" y="3600"/>
            <a:ext cx="1215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6" name="Equation" r:id="rId9" imgW="965160" imgH="457200" progId="Equation.3">
                    <p:embed/>
                  </p:oleObj>
                </mc:Choice>
                <mc:Fallback>
                  <p:oleObj name="Equation" r:id="rId9" imgW="96516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3600"/>
                          <a:ext cx="1215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2182" name="Group 54"/>
          <p:cNvGrpSpPr>
            <a:grpSpLocks/>
          </p:cNvGrpSpPr>
          <p:nvPr/>
        </p:nvGrpSpPr>
        <p:grpSpPr bwMode="auto">
          <a:xfrm>
            <a:off x="5999163" y="5029200"/>
            <a:ext cx="1925637" cy="1517650"/>
            <a:chOff x="3779" y="3168"/>
            <a:chExt cx="1213" cy="956"/>
          </a:xfrm>
        </p:grpSpPr>
        <p:graphicFrame>
          <p:nvGraphicFramePr>
            <p:cNvPr id="432179" name="Object 51"/>
            <p:cNvGraphicFramePr>
              <a:graphicFrameLocks noChangeAspect="1"/>
            </p:cNvGraphicFramePr>
            <p:nvPr/>
          </p:nvGraphicFramePr>
          <p:xfrm>
            <a:off x="3779" y="3555"/>
            <a:ext cx="1213" cy="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57" name="Equation" r:id="rId11" imgW="1028520" imgH="482400" progId="Equation.3">
                    <p:embed/>
                  </p:oleObj>
                </mc:Choice>
                <mc:Fallback>
                  <p:oleObj name="Equation" r:id="rId11" imgW="102852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" y="3555"/>
                          <a:ext cx="1213" cy="569"/>
                        </a:xfrm>
                        <a:prstGeom prst="rect">
                          <a:avLst/>
                        </a:prstGeom>
                        <a:solidFill>
                          <a:srgbClr val="00FF00"/>
                        </a:solidFill>
                        <a:ln w="2857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2180" name="AutoShape 52"/>
            <p:cNvSpPr>
              <a:spLocks noChangeArrowheads="1"/>
            </p:cNvSpPr>
            <p:nvPr/>
          </p:nvSpPr>
          <p:spPr bwMode="auto">
            <a:xfrm>
              <a:off x="4320" y="3168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0668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50A51F-0140-46B2-AE42-ED3E61AB31AC}" type="slidenum">
              <a:rPr lang="en-US" altLang="en-US"/>
              <a:pPr eaLnBrk="1" hangingPunct="1"/>
              <a:t>238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mtClean="0"/>
              <a:t>Parameter Y</a:t>
            </a:r>
            <a:endParaRPr lang="en-US" altLang="en-US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92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00200"/>
            <a:ext cx="44958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9223" name="Object 5"/>
          <p:cNvGraphicFramePr>
            <a:graphicFrameLocks noChangeAspect="1"/>
          </p:cNvGraphicFramePr>
          <p:nvPr/>
        </p:nvGraphicFramePr>
        <p:xfrm>
          <a:off x="1219200" y="4191000"/>
          <a:ext cx="320040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4" imgW="1092200" imgH="457200" progId="Equation.3">
                  <p:embed/>
                </p:oleObj>
              </mc:Choice>
              <mc:Fallback>
                <p:oleObj name="Equation" r:id="rId4" imgW="10922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191000"/>
                        <a:ext cx="3200400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0B504DF-D932-4B37-B081-697BCAE1ED31}" type="slidenum">
              <a:rPr lang="en-US" altLang="en-US"/>
              <a:pPr eaLnBrk="1" hangingPunct="1"/>
              <a:t>239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Jika port 2 short circuit (V2 = 0), sehingga :</a:t>
            </a:r>
            <a:endParaRPr lang="en-US" altLang="en-US" smtClean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0246" name="Object 4"/>
          <p:cNvGraphicFramePr>
            <a:graphicFrameLocks noChangeAspect="1"/>
          </p:cNvGraphicFramePr>
          <p:nvPr/>
        </p:nvGraphicFramePr>
        <p:xfrm>
          <a:off x="1219200" y="2819400"/>
          <a:ext cx="220821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774364" imgH="1040948" progId="Equation.3">
                  <p:embed/>
                </p:oleObj>
              </mc:Choice>
              <mc:Fallback>
                <p:oleObj name="Equation" r:id="rId3" imgW="774364" imgH="104094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2208213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53019" y="2724238"/>
            <a:ext cx="4452781" cy="2505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E229D3-9382-4AFE-8D83-C2546289CFA0}" type="slidenum">
              <a:rPr lang="en-US" altLang="en-US"/>
              <a:pPr eaLnBrk="1" hangingPunct="1"/>
              <a:t>240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Jika port 1 short circuit (V1 = 0), sehingga :</a:t>
            </a:r>
            <a:endParaRPr lang="en-US" altLang="en-US" smtClean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1270" name="Object 4"/>
          <p:cNvGraphicFramePr>
            <a:graphicFrameLocks noChangeAspect="1"/>
          </p:cNvGraphicFramePr>
          <p:nvPr/>
        </p:nvGraphicFramePr>
        <p:xfrm>
          <a:off x="1371600" y="2667000"/>
          <a:ext cx="2435225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3" imgW="774364" imgH="1040948" progId="Equation.3">
                  <p:embed/>
                </p:oleObj>
              </mc:Choice>
              <mc:Fallback>
                <p:oleObj name="Equation" r:id="rId3" imgW="774364" imgH="104094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67000"/>
                        <a:ext cx="2435225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5933" y="2775553"/>
            <a:ext cx="4238467" cy="2406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406D6-E5FC-41F9-B152-36719112DEEE}" type="slidenum">
              <a:rPr lang="en-US" altLang="en-US"/>
              <a:pPr/>
              <a:t>241</a:t>
            </a:fld>
            <a:endParaRPr lang="en-US" altLang="en-US"/>
          </a:p>
        </p:txBody>
      </p:sp>
      <p:grpSp>
        <p:nvGrpSpPr>
          <p:cNvPr id="434202" name="Group 26"/>
          <p:cNvGrpSpPr>
            <a:grpSpLocks/>
          </p:cNvGrpSpPr>
          <p:nvPr/>
        </p:nvGrpSpPr>
        <p:grpSpPr bwMode="auto">
          <a:xfrm>
            <a:off x="533400" y="2819400"/>
            <a:ext cx="4724400" cy="3048000"/>
            <a:chOff x="1440" y="1872"/>
            <a:chExt cx="2976" cy="1920"/>
          </a:xfrm>
        </p:grpSpPr>
        <p:grpSp>
          <p:nvGrpSpPr>
            <p:cNvPr id="434191" name="Group 15"/>
            <p:cNvGrpSpPr>
              <a:grpSpLocks/>
            </p:cNvGrpSpPr>
            <p:nvPr/>
          </p:nvGrpSpPr>
          <p:grpSpPr bwMode="auto">
            <a:xfrm>
              <a:off x="1536" y="1872"/>
              <a:ext cx="2880" cy="1920"/>
              <a:chOff x="5760" y="1800"/>
              <a:chExt cx="4676" cy="3224"/>
            </a:xfrm>
          </p:grpSpPr>
          <p:pic>
            <p:nvPicPr>
              <p:cNvPr id="434192" name="Picture 16" descr="fig181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0" y="1800"/>
                <a:ext cx="4676" cy="32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4193" name="Text Box 17"/>
              <p:cNvSpPr txBox="1">
                <a:spLocks noChangeArrowheads="1"/>
              </p:cNvSpPr>
              <p:nvPr/>
            </p:nvSpPr>
            <p:spPr bwMode="auto">
              <a:xfrm>
                <a:off x="5791" y="4226"/>
                <a:ext cx="4238" cy="6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endParaRPr lang="en-US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434194" name="Text Box 18"/>
            <p:cNvSpPr txBox="1">
              <a:spLocks noChangeArrowheads="1"/>
            </p:cNvSpPr>
            <p:nvPr/>
          </p:nvSpPr>
          <p:spPr bwMode="auto">
            <a:xfrm>
              <a:off x="1440" y="2496"/>
              <a:ext cx="38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1800" baseline="-25000">
                  <a:effectLst/>
                </a:rPr>
                <a:t>1</a:t>
              </a:r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 flipV="1">
              <a:off x="1776" y="2304"/>
              <a:ext cx="0" cy="6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 flipV="1">
              <a:off x="3984" y="2304"/>
              <a:ext cx="0" cy="67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4197" name="Text Box 21"/>
            <p:cNvSpPr txBox="1">
              <a:spLocks noChangeArrowheads="1"/>
            </p:cNvSpPr>
            <p:nvPr/>
          </p:nvSpPr>
          <p:spPr bwMode="auto">
            <a:xfrm>
              <a:off x="3984" y="2544"/>
              <a:ext cx="38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1800" baseline="-25000">
                  <a:effectLst/>
                </a:rPr>
                <a:t>2</a:t>
              </a:r>
            </a:p>
          </p:txBody>
        </p:sp>
        <p:sp>
          <p:nvSpPr>
            <p:cNvPr id="434198" name="Text Box 22"/>
            <p:cNvSpPr txBox="1">
              <a:spLocks noChangeArrowheads="1"/>
            </p:cNvSpPr>
            <p:nvPr/>
          </p:nvSpPr>
          <p:spPr bwMode="auto">
            <a:xfrm>
              <a:off x="2016" y="1968"/>
              <a:ext cx="38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r>
                <a:rPr lang="en-US" altLang="en-US" sz="1800" baseline="-25000">
                  <a:effectLst/>
                </a:rPr>
                <a:t>1</a:t>
              </a:r>
            </a:p>
          </p:txBody>
        </p:sp>
        <p:sp>
          <p:nvSpPr>
            <p:cNvPr id="434199" name="Text Box 23"/>
            <p:cNvSpPr txBox="1">
              <a:spLocks noChangeArrowheads="1"/>
            </p:cNvSpPr>
            <p:nvPr/>
          </p:nvSpPr>
          <p:spPr bwMode="auto">
            <a:xfrm>
              <a:off x="3552" y="1946"/>
              <a:ext cx="38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r>
                <a:rPr lang="en-US" altLang="en-US" sz="1800" baseline="-25000">
                  <a:effectLst/>
                </a:rPr>
                <a:t>2</a:t>
              </a:r>
            </a:p>
          </p:txBody>
        </p:sp>
        <p:sp>
          <p:nvSpPr>
            <p:cNvPr id="434200" name="Line 24"/>
            <p:cNvSpPr>
              <a:spLocks noChangeShapeType="1"/>
            </p:cNvSpPr>
            <p:nvPr/>
          </p:nvSpPr>
          <p:spPr bwMode="auto">
            <a:xfrm>
              <a:off x="1920" y="2208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4201" name="Line 25"/>
            <p:cNvSpPr>
              <a:spLocks noChangeShapeType="1"/>
            </p:cNvSpPr>
            <p:nvPr/>
          </p:nvSpPr>
          <p:spPr bwMode="auto">
            <a:xfrm>
              <a:off x="3600" y="2208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sp>
        <p:nvSpPr>
          <p:cNvPr id="4341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153400" cy="1257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b="1" u="sng" dirty="0" err="1" smtClean="0">
                <a:effectLst/>
              </a:rPr>
              <a:t>Contoh</a:t>
            </a:r>
            <a:r>
              <a:rPr lang="en-US" altLang="en-US" sz="2000" b="1" u="sng" dirty="0" smtClean="0">
                <a:effectLst/>
              </a:rPr>
              <a:t> </a:t>
            </a:r>
            <a:r>
              <a:rPr lang="en-US" altLang="en-US" sz="2000" b="1" u="sng" dirty="0">
                <a:effectLst/>
              </a:rPr>
              <a:t>2 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endParaRPr lang="en-US" altLang="en-US" sz="2000" b="1" u="sng" dirty="0">
              <a:effectLst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dirty="0" err="1" smtClean="0">
                <a:effectLst/>
              </a:rPr>
              <a:t>Tentukan</a:t>
            </a:r>
            <a:r>
              <a:rPr lang="en-US" altLang="en-US" sz="2000" dirty="0" smtClean="0">
                <a:effectLst/>
              </a:rPr>
              <a:t> parameter Y.</a:t>
            </a:r>
            <a:endParaRPr lang="en-US" altLang="en-US" sz="2000" dirty="0">
              <a:effectLst/>
            </a:endParaRP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57150"/>
            <a:ext cx="8763000" cy="1314450"/>
          </a:xfrm>
        </p:spPr>
        <p:txBody>
          <a:bodyPr/>
          <a:lstStyle/>
          <a:p>
            <a:endParaRPr lang="en-US" altLang="en-US" sz="4000" dirty="0"/>
          </a:p>
        </p:txBody>
      </p:sp>
      <p:sp>
        <p:nvSpPr>
          <p:cNvPr id="434180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4203" name="Object 2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16550" y="3178175"/>
          <a:ext cx="2817813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5" imgW="2095200" imgH="507960" progId="Equation.3">
                  <p:embed/>
                </p:oleObj>
              </mc:Choice>
              <mc:Fallback>
                <p:oleObj name="Equation" r:id="rId5" imgW="20952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550" y="3178175"/>
                        <a:ext cx="2817813" cy="6826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4181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4182" name="Rectangle 6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4183" name="Rectangle 7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4184" name="Rectangle 8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34210" name="Group 34"/>
          <p:cNvGrpSpPr>
            <a:grpSpLocks/>
          </p:cNvGrpSpPr>
          <p:nvPr/>
        </p:nvGrpSpPr>
        <p:grpSpPr bwMode="auto">
          <a:xfrm>
            <a:off x="304800" y="5721350"/>
            <a:ext cx="3352800" cy="779463"/>
            <a:chOff x="192" y="3604"/>
            <a:chExt cx="2112" cy="491"/>
          </a:xfrm>
        </p:grpSpPr>
        <p:graphicFrame>
          <p:nvGraphicFramePr>
            <p:cNvPr id="434189" name="Object 13"/>
            <p:cNvGraphicFramePr>
              <a:graphicFrameLocks noChangeAspect="1"/>
            </p:cNvGraphicFramePr>
            <p:nvPr/>
          </p:nvGraphicFramePr>
          <p:xfrm>
            <a:off x="912" y="3604"/>
            <a:ext cx="1392" cy="4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5" name="Equation" r:id="rId7" imgW="1295280" imgH="457200" progId="Equation.3">
                    <p:embed/>
                  </p:oleObj>
                </mc:Choice>
                <mc:Fallback>
                  <p:oleObj name="Equation" r:id="rId7" imgW="12952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3604"/>
                          <a:ext cx="1392" cy="491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4190" name="Text Box 14"/>
            <p:cNvSpPr txBox="1">
              <a:spLocks noChangeArrowheads="1"/>
            </p:cNvSpPr>
            <p:nvPr/>
          </p:nvSpPr>
          <p:spPr bwMode="auto">
            <a:xfrm>
              <a:off x="192" y="3677"/>
              <a:ext cx="81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u="sng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jawaban</a:t>
              </a:r>
              <a:r>
                <a:rPr lang="en-US" altLang="en-US" sz="1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endParaRPr lang="en-US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aphicFrame>
        <p:nvGraphicFramePr>
          <p:cNvPr id="434205" name="Object 2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10200" y="4138613"/>
          <a:ext cx="283527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9" imgW="2108160" imgH="507960" progId="Equation.3">
                  <p:embed/>
                </p:oleObj>
              </mc:Choice>
              <mc:Fallback>
                <p:oleObj name="Equation" r:id="rId9" imgW="21081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138613"/>
                        <a:ext cx="2835275" cy="6826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4207" name="Group 31"/>
          <p:cNvGrpSpPr>
            <a:grpSpLocks/>
          </p:cNvGrpSpPr>
          <p:nvPr/>
        </p:nvGrpSpPr>
        <p:grpSpPr bwMode="auto">
          <a:xfrm>
            <a:off x="5846763" y="5029200"/>
            <a:ext cx="1925637" cy="1511300"/>
            <a:chOff x="3779" y="3168"/>
            <a:chExt cx="1213" cy="952"/>
          </a:xfrm>
        </p:grpSpPr>
        <p:graphicFrame>
          <p:nvGraphicFramePr>
            <p:cNvPr id="434208" name="Object 32"/>
            <p:cNvGraphicFramePr>
              <a:graphicFrameLocks noChangeAspect="1"/>
            </p:cNvGraphicFramePr>
            <p:nvPr/>
          </p:nvGraphicFramePr>
          <p:xfrm>
            <a:off x="3779" y="3558"/>
            <a:ext cx="1213" cy="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77" name="Equation" r:id="rId11" imgW="1041120" imgH="482400" progId="Equation.3">
                    <p:embed/>
                  </p:oleObj>
                </mc:Choice>
                <mc:Fallback>
                  <p:oleObj name="Equation" r:id="rId11" imgW="104112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" y="3558"/>
                          <a:ext cx="1213" cy="562"/>
                        </a:xfrm>
                        <a:prstGeom prst="rect">
                          <a:avLst/>
                        </a:prstGeom>
                        <a:solidFill>
                          <a:srgbClr val="00FF00"/>
                        </a:solidFill>
                        <a:ln w="2857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4209" name="AutoShape 33"/>
            <p:cNvSpPr>
              <a:spLocks noChangeArrowheads="1"/>
            </p:cNvSpPr>
            <p:nvPr/>
          </p:nvSpPr>
          <p:spPr bwMode="auto">
            <a:xfrm>
              <a:off x="4320" y="3168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54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DEF8-8E59-49DC-B72F-B39F8258938A}" type="slidenum">
              <a:rPr lang="en-US" altLang="en-US"/>
              <a:pPr/>
              <a:t>242</a:t>
            </a:fld>
            <a:endParaRPr lang="en-US" altLang="en-US"/>
          </a:p>
        </p:txBody>
      </p:sp>
      <p:grpSp>
        <p:nvGrpSpPr>
          <p:cNvPr id="439321" name="Group 25"/>
          <p:cNvGrpSpPr>
            <a:grpSpLocks/>
          </p:cNvGrpSpPr>
          <p:nvPr/>
        </p:nvGrpSpPr>
        <p:grpSpPr bwMode="auto">
          <a:xfrm>
            <a:off x="533400" y="2590800"/>
            <a:ext cx="4648200" cy="3505200"/>
            <a:chOff x="1488" y="1680"/>
            <a:chExt cx="2928" cy="2208"/>
          </a:xfrm>
        </p:grpSpPr>
        <p:grpSp>
          <p:nvGrpSpPr>
            <p:cNvPr id="439311" name="Group 15"/>
            <p:cNvGrpSpPr>
              <a:grpSpLocks/>
            </p:cNvGrpSpPr>
            <p:nvPr/>
          </p:nvGrpSpPr>
          <p:grpSpPr bwMode="auto">
            <a:xfrm>
              <a:off x="1584" y="1680"/>
              <a:ext cx="2736" cy="2208"/>
              <a:chOff x="5580" y="1800"/>
              <a:chExt cx="4814" cy="4145"/>
            </a:xfrm>
          </p:grpSpPr>
          <p:pic>
            <p:nvPicPr>
              <p:cNvPr id="439312" name="Picture 16" descr="fig1817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" y="1800"/>
                <a:ext cx="4814" cy="41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9313" name="Text Box 17"/>
              <p:cNvSpPr txBox="1">
                <a:spLocks noChangeArrowheads="1"/>
              </p:cNvSpPr>
              <p:nvPr/>
            </p:nvSpPr>
            <p:spPr bwMode="auto">
              <a:xfrm>
                <a:off x="5780" y="5091"/>
                <a:ext cx="4238" cy="6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endParaRPr lang="en-US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439314" name="Text Box 18"/>
            <p:cNvSpPr txBox="1">
              <a:spLocks noChangeArrowheads="1"/>
            </p:cNvSpPr>
            <p:nvPr/>
          </p:nvSpPr>
          <p:spPr bwMode="auto">
            <a:xfrm>
              <a:off x="1488" y="2841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2000" baseline="-25000">
                  <a:effectLst/>
                </a:rPr>
                <a:t>1</a:t>
              </a:r>
            </a:p>
          </p:txBody>
        </p:sp>
        <p:sp>
          <p:nvSpPr>
            <p:cNvPr id="439315" name="Line 19"/>
            <p:cNvSpPr>
              <a:spLocks noChangeShapeType="1"/>
            </p:cNvSpPr>
            <p:nvPr/>
          </p:nvSpPr>
          <p:spPr bwMode="auto">
            <a:xfrm flipV="1">
              <a:off x="1824" y="2688"/>
              <a:ext cx="0" cy="5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 flipV="1">
              <a:off x="3984" y="2688"/>
              <a:ext cx="0" cy="5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9317" name="Text Box 21"/>
            <p:cNvSpPr txBox="1">
              <a:spLocks noChangeArrowheads="1"/>
            </p:cNvSpPr>
            <p:nvPr/>
          </p:nvSpPr>
          <p:spPr bwMode="auto">
            <a:xfrm>
              <a:off x="4032" y="283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2000" baseline="-25000">
                  <a:effectLst/>
                </a:rPr>
                <a:t>2</a:t>
              </a:r>
            </a:p>
          </p:txBody>
        </p:sp>
        <p:sp>
          <p:nvSpPr>
            <p:cNvPr id="439318" name="Text Box 22"/>
            <p:cNvSpPr txBox="1">
              <a:spLocks noChangeArrowheads="1"/>
            </p:cNvSpPr>
            <p:nvPr/>
          </p:nvSpPr>
          <p:spPr bwMode="auto">
            <a:xfrm>
              <a:off x="3744" y="230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r>
                <a:rPr lang="en-US" altLang="en-US" sz="2000" baseline="-25000">
                  <a:effectLst/>
                </a:rPr>
                <a:t>2</a:t>
              </a:r>
            </a:p>
          </p:txBody>
        </p:sp>
        <p:sp>
          <p:nvSpPr>
            <p:cNvPr id="439319" name="Text Box 23"/>
            <p:cNvSpPr txBox="1">
              <a:spLocks noChangeArrowheads="1"/>
            </p:cNvSpPr>
            <p:nvPr/>
          </p:nvSpPr>
          <p:spPr bwMode="auto">
            <a:xfrm>
              <a:off x="1872" y="2256"/>
              <a:ext cx="576" cy="2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r>
                <a:rPr lang="en-US" altLang="en-US" sz="2000" baseline="-25000">
                  <a:effectLst/>
                </a:rPr>
                <a:t>1</a:t>
              </a:r>
              <a:r>
                <a:rPr lang="en-US" altLang="en-US" sz="2000">
                  <a:effectLst/>
                </a:rPr>
                <a:t>=</a:t>
              </a:r>
              <a:r>
                <a:rPr lang="en-US" altLang="en-US" sz="2000" i="1">
                  <a:effectLst/>
                </a:rPr>
                <a:t>i</a:t>
              </a:r>
              <a:endParaRPr lang="en-US" altLang="en-US" sz="2000" i="1" baseline="-25000">
                <a:effectLst/>
              </a:endParaRPr>
            </a:p>
          </p:txBody>
        </p:sp>
        <p:sp>
          <p:nvSpPr>
            <p:cNvPr id="439320" name="Line 24"/>
            <p:cNvSpPr>
              <a:spLocks noChangeShapeType="1"/>
            </p:cNvSpPr>
            <p:nvPr/>
          </p:nvSpPr>
          <p:spPr bwMode="auto">
            <a:xfrm flipH="1">
              <a:off x="3744" y="2592"/>
              <a:ext cx="192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sp>
        <p:nvSpPr>
          <p:cNvPr id="439301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8153400" cy="1257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b="1" u="sng" dirty="0" err="1" smtClean="0">
                <a:effectLst/>
              </a:rPr>
              <a:t>Contoh</a:t>
            </a:r>
            <a:r>
              <a:rPr lang="en-US" altLang="en-US" sz="2000" b="1" u="sng" dirty="0" smtClean="0">
                <a:effectLst/>
              </a:rPr>
              <a:t> </a:t>
            </a:r>
            <a:r>
              <a:rPr lang="en-US" altLang="en-US" sz="2000" b="1" u="sng" dirty="0">
                <a:effectLst/>
              </a:rPr>
              <a:t>3 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endParaRPr lang="en-US" altLang="en-US" sz="2000" b="1" u="sng" dirty="0">
              <a:effectLst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dirty="0" err="1" smtClean="0">
                <a:effectLst/>
              </a:rPr>
              <a:t>Tentukan</a:t>
            </a:r>
            <a:r>
              <a:rPr lang="en-US" altLang="en-US" sz="2000" dirty="0" smtClean="0">
                <a:effectLst/>
              </a:rPr>
              <a:t> parameter Y.</a:t>
            </a:r>
            <a:endParaRPr lang="en-US" altLang="en-US" sz="4800" dirty="0">
              <a:effectLst/>
            </a:endParaRPr>
          </a:p>
        </p:txBody>
      </p:sp>
      <p:sp>
        <p:nvSpPr>
          <p:cNvPr id="439302" name="Rectangle 6"/>
          <p:cNvSpPr>
            <a:spLocks noGrp="1" noChangeArrowheads="1"/>
          </p:cNvSpPr>
          <p:nvPr>
            <p:ph type="title" sz="quarter"/>
          </p:nvPr>
        </p:nvSpPr>
        <p:spPr>
          <a:xfrm>
            <a:off x="228600" y="103188"/>
            <a:ext cx="8548688" cy="1314450"/>
          </a:xfrm>
        </p:spPr>
        <p:txBody>
          <a:bodyPr/>
          <a:lstStyle/>
          <a:p>
            <a:endParaRPr lang="en-US" altLang="en-US" sz="4000" dirty="0">
              <a:effectLst/>
            </a:endParaRPr>
          </a:p>
        </p:txBody>
      </p:sp>
      <p:graphicFrame>
        <p:nvGraphicFramePr>
          <p:cNvPr id="439322" name="Object 2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91200" y="2840038"/>
          <a:ext cx="2130425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8" name="Equation" r:id="rId5" imgW="1117440" imgH="457200" progId="Equation.3">
                  <p:embed/>
                </p:oleObj>
              </mc:Choice>
              <mc:Fallback>
                <p:oleObj name="Equation" r:id="rId5" imgW="1117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840038"/>
                        <a:ext cx="2130425" cy="8715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5" name="Rectangle 9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9306" name="Rectangle 10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39333" name="Group 37"/>
          <p:cNvGrpSpPr>
            <a:grpSpLocks/>
          </p:cNvGrpSpPr>
          <p:nvPr/>
        </p:nvGrpSpPr>
        <p:grpSpPr bwMode="auto">
          <a:xfrm>
            <a:off x="304800" y="5867400"/>
            <a:ext cx="3124200" cy="649288"/>
            <a:chOff x="192" y="3696"/>
            <a:chExt cx="1968" cy="409"/>
          </a:xfrm>
        </p:grpSpPr>
        <p:graphicFrame>
          <p:nvGraphicFramePr>
            <p:cNvPr id="439309" name="Object 13"/>
            <p:cNvGraphicFramePr>
              <a:graphicFrameLocks noChangeAspect="1"/>
            </p:cNvGraphicFramePr>
            <p:nvPr/>
          </p:nvGraphicFramePr>
          <p:xfrm>
            <a:off x="912" y="3696"/>
            <a:ext cx="1248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899" name="Equation" r:id="rId7" imgW="1396800" imgH="457200" progId="Equation.3">
                    <p:embed/>
                  </p:oleObj>
                </mc:Choice>
                <mc:Fallback>
                  <p:oleObj name="Equation" r:id="rId7" imgW="13968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3696"/>
                          <a:ext cx="1248" cy="409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9310" name="Text Box 14"/>
            <p:cNvSpPr txBox="1">
              <a:spLocks noChangeArrowheads="1"/>
            </p:cNvSpPr>
            <p:nvPr/>
          </p:nvSpPr>
          <p:spPr bwMode="auto">
            <a:xfrm>
              <a:off x="192" y="3773"/>
              <a:ext cx="7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u="sng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Jawab</a:t>
              </a:r>
              <a:r>
                <a:rPr lang="en-US" altLang="en-US" sz="1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endParaRPr lang="en-US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439330" name="Group 34"/>
          <p:cNvGrpSpPr>
            <a:grpSpLocks/>
          </p:cNvGrpSpPr>
          <p:nvPr/>
        </p:nvGrpSpPr>
        <p:grpSpPr bwMode="auto">
          <a:xfrm>
            <a:off x="5499100" y="5181600"/>
            <a:ext cx="2641600" cy="1435100"/>
            <a:chOff x="3464" y="3264"/>
            <a:chExt cx="1664" cy="904"/>
          </a:xfrm>
        </p:grpSpPr>
        <p:graphicFrame>
          <p:nvGraphicFramePr>
            <p:cNvPr id="439324" name="Object 28"/>
            <p:cNvGraphicFramePr>
              <a:graphicFrameLocks noChangeAspect="1"/>
            </p:cNvGraphicFramePr>
            <p:nvPr/>
          </p:nvGraphicFramePr>
          <p:xfrm>
            <a:off x="3464" y="3608"/>
            <a:ext cx="1664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0" name="Equation" r:id="rId9" imgW="1358640" imgH="457200" progId="Equation.3">
                    <p:embed/>
                  </p:oleObj>
                </mc:Choice>
                <mc:Fallback>
                  <p:oleObj name="Equation" r:id="rId9" imgW="135864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4" y="3608"/>
                          <a:ext cx="1664" cy="560"/>
                        </a:xfrm>
                        <a:prstGeom prst="rect">
                          <a:avLst/>
                        </a:prstGeom>
                        <a:solidFill>
                          <a:srgbClr val="00FF00"/>
                        </a:solidFill>
                        <a:ln w="9525">
                          <a:solidFill>
                            <a:srgbClr val="00FF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9329" name="AutoShape 33"/>
            <p:cNvSpPr>
              <a:spLocks noChangeArrowheads="1"/>
            </p:cNvSpPr>
            <p:nvPr/>
          </p:nvSpPr>
          <p:spPr bwMode="auto">
            <a:xfrm>
              <a:off x="4176" y="3264"/>
              <a:ext cx="240" cy="288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rgbClr val="0066CC"/>
            </a:solidFill>
            <a:ln w="9525" algn="ctr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9332" name="Group 36"/>
          <p:cNvGrpSpPr>
            <a:grpSpLocks/>
          </p:cNvGrpSpPr>
          <p:nvPr/>
        </p:nvGrpSpPr>
        <p:grpSpPr bwMode="auto">
          <a:xfrm>
            <a:off x="5268913" y="3851275"/>
            <a:ext cx="3175000" cy="1254125"/>
            <a:chOff x="3319" y="2426"/>
            <a:chExt cx="2000" cy="790"/>
          </a:xfrm>
        </p:grpSpPr>
        <p:graphicFrame>
          <p:nvGraphicFramePr>
            <p:cNvPr id="439326" name="Object 30"/>
            <p:cNvGraphicFramePr>
              <a:graphicFrameLocks noChangeAspect="1"/>
            </p:cNvGraphicFramePr>
            <p:nvPr/>
          </p:nvGraphicFramePr>
          <p:xfrm>
            <a:off x="3319" y="2640"/>
            <a:ext cx="2000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01" name="Equation" r:id="rId11" imgW="1587240" imgH="457200" progId="Equation.3">
                    <p:embed/>
                  </p:oleObj>
                </mc:Choice>
                <mc:Fallback>
                  <p:oleObj name="Equation" r:id="rId11" imgW="158724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9" y="2640"/>
                          <a:ext cx="2000" cy="576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952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9331" name="Text Box 35"/>
            <p:cNvSpPr txBox="1">
              <a:spLocks noChangeArrowheads="1"/>
            </p:cNvSpPr>
            <p:nvPr/>
          </p:nvSpPr>
          <p:spPr bwMode="auto">
            <a:xfrm>
              <a:off x="3792" y="2426"/>
              <a:ext cx="10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effectLst/>
                </a:rPr>
                <a:t>Apply KVL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86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2B604C7-BC5E-4A6E-8F73-98AABD54A07E}" type="slidenum">
              <a:rPr lang="en-US" altLang="en-US"/>
              <a:pPr eaLnBrk="1" hangingPunct="1"/>
              <a:t>243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mtClean="0"/>
              <a:t>Parameter Hybrid (h)</a:t>
            </a:r>
            <a:endParaRPr lang="en-US" altLang="en-US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2294" name="Object 4"/>
          <p:cNvGraphicFramePr>
            <a:graphicFrameLocks noChangeAspect="1"/>
          </p:cNvGraphicFramePr>
          <p:nvPr/>
        </p:nvGraphicFramePr>
        <p:xfrm>
          <a:off x="914400" y="1600200"/>
          <a:ext cx="3962400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3" imgW="1092200" imgH="457200" progId="Equation.3">
                  <p:embed/>
                </p:oleObj>
              </mc:Choice>
              <mc:Fallback>
                <p:oleObj name="Equation" r:id="rId3" imgW="1092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3962400" cy="165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2296" name="Object 6"/>
          <p:cNvGraphicFramePr>
            <a:graphicFrameLocks noChangeAspect="1"/>
          </p:cNvGraphicFramePr>
          <p:nvPr/>
        </p:nvGraphicFramePr>
        <p:xfrm>
          <a:off x="914400" y="3733800"/>
          <a:ext cx="3962400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5" imgW="1143000" imgH="457200" progId="Equation.3">
                  <p:embed/>
                </p:oleObj>
              </mc:Choice>
              <mc:Fallback>
                <p:oleObj name="Equation" r:id="rId5" imgW="11430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3962400" cy="158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6" descr="ale63317_190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9662" y="1447800"/>
            <a:ext cx="4038600" cy="18367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E2A79CA-4E4B-4C0D-AA14-5B3CBFE8FF1E}" type="slidenum">
              <a:rPr lang="en-US" altLang="en-US"/>
              <a:pPr eaLnBrk="1" hangingPunct="1"/>
              <a:t>244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238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318" name="Object 4"/>
          <p:cNvGraphicFramePr>
            <a:graphicFrameLocks noChangeAspect="1"/>
          </p:cNvGraphicFramePr>
          <p:nvPr/>
        </p:nvGraphicFramePr>
        <p:xfrm>
          <a:off x="1447800" y="1600200"/>
          <a:ext cx="18415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Equation" r:id="rId3" imgW="800100" imgH="2082800" progId="Equation.3">
                  <p:embed/>
                </p:oleObj>
              </mc:Choice>
              <mc:Fallback>
                <p:oleObj name="Equation" r:id="rId3" imgW="800100" imgH="208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18415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6EDE19-EB44-4B92-AE14-0A0678C2DD8A}" type="slidenum">
              <a:rPr lang="en-US" altLang="en-US"/>
              <a:pPr eaLnBrk="1" hangingPunct="1"/>
              <a:t>245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38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4342" name="Object 4"/>
          <p:cNvGraphicFramePr>
            <a:graphicFrameLocks noChangeAspect="1"/>
          </p:cNvGraphicFramePr>
          <p:nvPr/>
        </p:nvGraphicFramePr>
        <p:xfrm>
          <a:off x="1447800" y="1600200"/>
          <a:ext cx="1906588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825500" imgH="2082800" progId="Equation.3">
                  <p:embed/>
                </p:oleObj>
              </mc:Choice>
              <mc:Fallback>
                <p:oleObj name="Equation" r:id="rId3" imgW="825500" imgH="2082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00200"/>
                        <a:ext cx="1906588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605-98DC-4B21-9AAC-947CEE5AF7D8}" type="slidenum">
              <a:rPr lang="en-US" altLang="en-US"/>
              <a:pPr/>
              <a:t>246</a:t>
            </a:fld>
            <a:endParaRPr lang="en-US" altLang="en-US"/>
          </a:p>
        </p:txBody>
      </p:sp>
      <p:grpSp>
        <p:nvGrpSpPr>
          <p:cNvPr id="435227" name="Group 27"/>
          <p:cNvGrpSpPr>
            <a:grpSpLocks/>
          </p:cNvGrpSpPr>
          <p:nvPr/>
        </p:nvGrpSpPr>
        <p:grpSpPr bwMode="auto">
          <a:xfrm>
            <a:off x="838200" y="2895600"/>
            <a:ext cx="4114800" cy="2895600"/>
            <a:chOff x="1584" y="1920"/>
            <a:chExt cx="2592" cy="1824"/>
          </a:xfrm>
        </p:grpSpPr>
        <p:grpSp>
          <p:nvGrpSpPr>
            <p:cNvPr id="435215" name="Group 15"/>
            <p:cNvGrpSpPr>
              <a:grpSpLocks/>
            </p:cNvGrpSpPr>
            <p:nvPr/>
          </p:nvGrpSpPr>
          <p:grpSpPr bwMode="auto">
            <a:xfrm>
              <a:off x="1584" y="1920"/>
              <a:ext cx="2592" cy="1824"/>
              <a:chOff x="5580" y="1980"/>
              <a:chExt cx="4743" cy="3112"/>
            </a:xfrm>
          </p:grpSpPr>
          <p:pic>
            <p:nvPicPr>
              <p:cNvPr id="435216" name="Picture 16" descr="fig182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80" y="1980"/>
                <a:ext cx="4743" cy="3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5217" name="Text Box 17"/>
              <p:cNvSpPr txBox="1">
                <a:spLocks noChangeArrowheads="1"/>
              </p:cNvSpPr>
              <p:nvPr/>
            </p:nvSpPr>
            <p:spPr bwMode="auto">
              <a:xfrm>
                <a:off x="6031" y="4466"/>
                <a:ext cx="4238" cy="6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endParaRPr lang="en-US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435219" name="Text Box 19"/>
            <p:cNvSpPr txBox="1">
              <a:spLocks noChangeArrowheads="1"/>
            </p:cNvSpPr>
            <p:nvPr/>
          </p:nvSpPr>
          <p:spPr bwMode="auto">
            <a:xfrm>
              <a:off x="1632" y="2544"/>
              <a:ext cx="28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1800" baseline="-25000">
                  <a:effectLst/>
                </a:rPr>
                <a:t>1</a:t>
              </a:r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 flipV="1">
              <a:off x="1920" y="2352"/>
              <a:ext cx="0" cy="6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5221" name="Line 21"/>
            <p:cNvSpPr>
              <a:spLocks noChangeShapeType="1"/>
            </p:cNvSpPr>
            <p:nvPr/>
          </p:nvSpPr>
          <p:spPr bwMode="auto">
            <a:xfrm flipV="1">
              <a:off x="3840" y="2352"/>
              <a:ext cx="0" cy="6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5222" name="Text Box 22"/>
            <p:cNvSpPr txBox="1">
              <a:spLocks noChangeArrowheads="1"/>
            </p:cNvSpPr>
            <p:nvPr/>
          </p:nvSpPr>
          <p:spPr bwMode="auto">
            <a:xfrm>
              <a:off x="3888" y="2544"/>
              <a:ext cx="28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1800" baseline="-25000">
                  <a:effectLst/>
                </a:rPr>
                <a:t>2</a:t>
              </a:r>
            </a:p>
          </p:txBody>
        </p:sp>
        <p:sp>
          <p:nvSpPr>
            <p:cNvPr id="435223" name="Line 23"/>
            <p:cNvSpPr>
              <a:spLocks noChangeShapeType="1"/>
            </p:cNvSpPr>
            <p:nvPr/>
          </p:nvSpPr>
          <p:spPr bwMode="auto">
            <a:xfrm>
              <a:off x="2016" y="2208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5224" name="Line 24"/>
            <p:cNvSpPr>
              <a:spLocks noChangeShapeType="1"/>
            </p:cNvSpPr>
            <p:nvPr/>
          </p:nvSpPr>
          <p:spPr bwMode="auto">
            <a:xfrm>
              <a:off x="3600" y="2208"/>
              <a:ext cx="19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5225" name="Text Box 25"/>
            <p:cNvSpPr txBox="1">
              <a:spLocks noChangeArrowheads="1"/>
            </p:cNvSpPr>
            <p:nvPr/>
          </p:nvSpPr>
          <p:spPr bwMode="auto">
            <a:xfrm>
              <a:off x="2016" y="1946"/>
              <a:ext cx="28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r>
                <a:rPr lang="en-US" altLang="en-US" sz="1800" baseline="-25000">
                  <a:effectLst/>
                </a:rPr>
                <a:t>1</a:t>
              </a:r>
            </a:p>
          </p:txBody>
        </p:sp>
        <p:sp>
          <p:nvSpPr>
            <p:cNvPr id="435226" name="Text Box 26"/>
            <p:cNvSpPr txBox="1">
              <a:spLocks noChangeArrowheads="1"/>
            </p:cNvSpPr>
            <p:nvPr/>
          </p:nvSpPr>
          <p:spPr bwMode="auto">
            <a:xfrm>
              <a:off x="3600" y="1946"/>
              <a:ext cx="28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r>
                <a:rPr lang="en-US" altLang="en-US" sz="1800" baseline="-25000">
                  <a:effectLst/>
                </a:rPr>
                <a:t>2</a:t>
              </a:r>
            </a:p>
          </p:txBody>
        </p:sp>
      </p:grpSp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153400" cy="1257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b="1" u="sng" dirty="0" err="1" smtClean="0">
                <a:effectLst/>
              </a:rPr>
              <a:t>Contoh</a:t>
            </a:r>
            <a:r>
              <a:rPr lang="en-US" altLang="en-US" sz="2000" b="1" u="sng" dirty="0" smtClean="0">
                <a:effectLst/>
              </a:rPr>
              <a:t> </a:t>
            </a:r>
            <a:r>
              <a:rPr lang="en-US" altLang="en-US" sz="2000" b="1" u="sng" dirty="0">
                <a:effectLst/>
              </a:rPr>
              <a:t>4 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endParaRPr lang="en-US" altLang="en-US" sz="2000" b="1" u="sng" dirty="0">
              <a:effectLst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dirty="0" err="1" smtClean="0">
                <a:effectLst/>
              </a:rPr>
              <a:t>Tentukan</a:t>
            </a:r>
            <a:r>
              <a:rPr lang="en-US" altLang="en-US" sz="2000" dirty="0" smtClean="0">
                <a:effectLst/>
              </a:rPr>
              <a:t> parameter h.</a:t>
            </a:r>
            <a:endParaRPr lang="en-US" altLang="en-US" sz="4800" dirty="0">
              <a:effectLst/>
            </a:endParaRP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4000" dirty="0"/>
          </a:p>
        </p:txBody>
      </p:sp>
      <p:graphicFrame>
        <p:nvGraphicFramePr>
          <p:cNvPr id="435228" name="Object 28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451475" y="3133725"/>
          <a:ext cx="2778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Equation" r:id="rId5" imgW="2057400" imgH="507960" progId="Equation.3">
                  <p:embed/>
                </p:oleObj>
              </mc:Choice>
              <mc:Fallback>
                <p:oleObj name="Equation" r:id="rId5" imgW="2057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3133725"/>
                        <a:ext cx="2778125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204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5205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5206" name="Rectangle 6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5208" name="Rectangle 8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35235" name="Group 35"/>
          <p:cNvGrpSpPr>
            <a:grpSpLocks/>
          </p:cNvGrpSpPr>
          <p:nvPr/>
        </p:nvGrpSpPr>
        <p:grpSpPr bwMode="auto">
          <a:xfrm>
            <a:off x="609600" y="5708650"/>
            <a:ext cx="2743200" cy="793750"/>
            <a:chOff x="384" y="3596"/>
            <a:chExt cx="1728" cy="500"/>
          </a:xfrm>
        </p:grpSpPr>
        <p:graphicFrame>
          <p:nvGraphicFramePr>
            <p:cNvPr id="435213" name="Object 13"/>
            <p:cNvGraphicFramePr>
              <a:graphicFrameLocks noChangeAspect="1"/>
            </p:cNvGraphicFramePr>
            <p:nvPr/>
          </p:nvGraphicFramePr>
          <p:xfrm>
            <a:off x="1152" y="3596"/>
            <a:ext cx="960" cy="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19" name="Equation" r:id="rId7" imgW="927000" imgH="482400" progId="Equation.3">
                    <p:embed/>
                  </p:oleObj>
                </mc:Choice>
                <mc:Fallback>
                  <p:oleObj name="Equation" r:id="rId7" imgW="92700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3596"/>
                          <a:ext cx="960" cy="500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5214" name="Text Box 14"/>
            <p:cNvSpPr txBox="1">
              <a:spLocks noChangeArrowheads="1"/>
            </p:cNvSpPr>
            <p:nvPr/>
          </p:nvSpPr>
          <p:spPr bwMode="auto">
            <a:xfrm>
              <a:off x="384" y="3677"/>
              <a:ext cx="7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u="sng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Jawab</a:t>
              </a:r>
              <a:r>
                <a:rPr lang="en-US" altLang="en-US" sz="1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endParaRPr lang="en-US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aphicFrame>
        <p:nvGraphicFramePr>
          <p:cNvPr id="435230" name="Object 3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451475" y="4092575"/>
          <a:ext cx="277812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0" name="Equation" r:id="rId9" imgW="2057400" imgH="507960" progId="Equation.3">
                  <p:embed/>
                </p:oleObj>
              </mc:Choice>
              <mc:Fallback>
                <p:oleObj name="Equation" r:id="rId9" imgW="2057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1475" y="4092575"/>
                        <a:ext cx="2778125" cy="6858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5232" name="Group 32"/>
          <p:cNvGrpSpPr>
            <a:grpSpLocks/>
          </p:cNvGrpSpPr>
          <p:nvPr/>
        </p:nvGrpSpPr>
        <p:grpSpPr bwMode="auto">
          <a:xfrm>
            <a:off x="5846763" y="4953000"/>
            <a:ext cx="1925637" cy="1485900"/>
            <a:chOff x="3779" y="3168"/>
            <a:chExt cx="1213" cy="936"/>
          </a:xfrm>
        </p:grpSpPr>
        <p:graphicFrame>
          <p:nvGraphicFramePr>
            <p:cNvPr id="435233" name="Object 33"/>
            <p:cNvGraphicFramePr>
              <a:graphicFrameLocks noChangeAspect="1"/>
            </p:cNvGraphicFramePr>
            <p:nvPr/>
          </p:nvGraphicFramePr>
          <p:xfrm>
            <a:off x="3779" y="3574"/>
            <a:ext cx="1213" cy="5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21" name="Equation" r:id="rId11" imgW="1104840" imgH="482400" progId="Equation.3">
                    <p:embed/>
                  </p:oleObj>
                </mc:Choice>
                <mc:Fallback>
                  <p:oleObj name="Equation" r:id="rId11" imgW="110484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79" y="3574"/>
                          <a:ext cx="1213" cy="530"/>
                        </a:xfrm>
                        <a:prstGeom prst="rect">
                          <a:avLst/>
                        </a:prstGeom>
                        <a:solidFill>
                          <a:srgbClr val="00FF00"/>
                        </a:solidFill>
                        <a:ln w="28575">
                          <a:solidFill>
                            <a:srgbClr val="FF0000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5234" name="AutoShape 34"/>
            <p:cNvSpPr>
              <a:spLocks noChangeArrowheads="1"/>
            </p:cNvSpPr>
            <p:nvPr/>
          </p:nvSpPr>
          <p:spPr bwMode="auto">
            <a:xfrm>
              <a:off x="4320" y="3168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rgbClr val="00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863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Port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terminal yang </a:t>
            </a:r>
            <a:r>
              <a:rPr lang="en-US" dirty="0" err="1" smtClean="0"/>
              <a:t>dilalui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0B8-B5BD-458D-8173-74A2CE20BD63}" type="slidenum">
              <a:rPr lang="en-US" altLang="en-US" smtClean="0"/>
              <a:pPr/>
              <a:t>229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0222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DC88FB-A91F-4544-869F-ECDA2B3D29B3}" type="slidenum">
              <a:rPr lang="en-US" altLang="en-US"/>
              <a:pPr eaLnBrk="1" hangingPunct="1"/>
              <a:t>247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z="4000" smtClean="0"/>
              <a:t>Parameter Transmisi (Parameter ABCD)</a:t>
            </a:r>
            <a:endParaRPr lang="en-US" altLang="en-US" sz="400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r>
              <a:rPr lang="id-ID" altLang="en-US" smtClean="0"/>
              <a:t>parameter ini penting untuk </a:t>
            </a:r>
            <a:r>
              <a:rPr lang="id-ID" altLang="en-US" i="1" smtClean="0"/>
              <a:t>engineering</a:t>
            </a:r>
            <a:r>
              <a:rPr lang="id-ID" altLang="en-US" smtClean="0"/>
              <a:t> transmisi sebab disisi primer (pengirim) terdiri dari variable V1 dan I1, sedangkan disisi sekunder (penerima) terdiri dari variabel V2 dan I2 (negatif I2 karena arus masuk ke beban penerima).</a:t>
            </a:r>
            <a:r>
              <a:rPr lang="en-US" altLang="en-US" smtClean="0"/>
              <a:t>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5366" name="Object 4"/>
          <p:cNvGraphicFramePr>
            <a:graphicFrameLocks noChangeAspect="1"/>
          </p:cNvGraphicFramePr>
          <p:nvPr/>
        </p:nvGraphicFramePr>
        <p:xfrm>
          <a:off x="762000" y="1676400"/>
          <a:ext cx="3124200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3" imgW="965200" imgH="457200" progId="Equation.3">
                  <p:embed/>
                </p:oleObj>
              </mc:Choice>
              <mc:Fallback>
                <p:oleObj name="Equation" r:id="rId3" imgW="9652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6400"/>
                        <a:ext cx="3124200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1BA177-7430-4BAD-A06B-2AF592873B04}" type="slidenum">
              <a:rPr lang="en-US" altLang="en-US"/>
              <a:pPr eaLnBrk="1" hangingPunct="1"/>
              <a:t>248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id-ID" altLang="en-US" sz="2400" smtClean="0"/>
              <a:t>A = perbandingan tegangan ketika sekunder </a:t>
            </a:r>
            <a:r>
              <a:rPr lang="id-ID" altLang="en-US" sz="2400" i="1" smtClean="0"/>
              <a:t>open circuit</a:t>
            </a:r>
            <a:endParaRPr lang="id-ID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id-ID" altLang="en-US" sz="2400" smtClean="0"/>
              <a:t>B = transfer impedansi ketika sekunder </a:t>
            </a:r>
            <a:r>
              <a:rPr lang="id-ID" altLang="en-US" sz="2400" i="1" smtClean="0"/>
              <a:t>short circuit</a:t>
            </a:r>
            <a:endParaRPr lang="id-ID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id-ID" altLang="en-US" sz="2400" smtClean="0"/>
              <a:t>C = transfer admitansi ketika sekunder </a:t>
            </a:r>
            <a:r>
              <a:rPr lang="id-ID" altLang="en-US" sz="2400" i="1" smtClean="0"/>
              <a:t>open circuit</a:t>
            </a:r>
            <a:endParaRPr lang="id-ID" altLang="en-US" sz="2400" smtClean="0"/>
          </a:p>
          <a:p>
            <a:pPr eaLnBrk="1" hangingPunct="1">
              <a:lnSpc>
                <a:spcPct val="90000"/>
              </a:lnSpc>
            </a:pPr>
            <a:r>
              <a:rPr lang="id-ID" altLang="en-US" sz="2400" smtClean="0"/>
              <a:t>D = perbandingan arus ketika sekunder </a:t>
            </a:r>
            <a:r>
              <a:rPr lang="id-ID" altLang="en-US" sz="2400" i="1" smtClean="0"/>
              <a:t>short circuit</a:t>
            </a:r>
            <a:r>
              <a:rPr lang="en-US" altLang="en-US" sz="2400" smtClean="0"/>
              <a:t>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6390" name="Object 4"/>
          <p:cNvGraphicFramePr>
            <a:graphicFrameLocks noChangeAspect="1"/>
          </p:cNvGraphicFramePr>
          <p:nvPr/>
        </p:nvGraphicFramePr>
        <p:xfrm>
          <a:off x="609600" y="1600200"/>
          <a:ext cx="1960563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name="Equation" r:id="rId3" imgW="812447" imgH="1040948" progId="Equation.3">
                  <p:embed/>
                </p:oleObj>
              </mc:Choice>
              <mc:Fallback>
                <p:oleObj name="Equation" r:id="rId3" imgW="812447" imgH="104094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00200"/>
                        <a:ext cx="1960563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6392" name="Object 6"/>
          <p:cNvGraphicFramePr>
            <a:graphicFrameLocks noChangeAspect="1"/>
          </p:cNvGraphicFramePr>
          <p:nvPr/>
        </p:nvGraphicFramePr>
        <p:xfrm>
          <a:off x="4191000" y="1600200"/>
          <a:ext cx="19462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5" imgW="825500" imgH="1041400" progId="Equation.3">
                  <p:embed/>
                </p:oleObj>
              </mc:Choice>
              <mc:Fallback>
                <p:oleObj name="Equation" r:id="rId5" imgW="825500" imgH="1041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00200"/>
                        <a:ext cx="19462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42B4B-7178-4EF5-A127-5030F3EDDA8C}" type="slidenum">
              <a:rPr lang="en-US" altLang="en-US"/>
              <a:pPr/>
              <a:t>249</a:t>
            </a:fld>
            <a:endParaRPr lang="en-US" altLang="en-US"/>
          </a:p>
        </p:txBody>
      </p:sp>
      <p:grpSp>
        <p:nvGrpSpPr>
          <p:cNvPr id="437277" name="Group 29"/>
          <p:cNvGrpSpPr>
            <a:grpSpLocks/>
          </p:cNvGrpSpPr>
          <p:nvPr/>
        </p:nvGrpSpPr>
        <p:grpSpPr bwMode="auto">
          <a:xfrm>
            <a:off x="609600" y="2819400"/>
            <a:ext cx="4724400" cy="3352800"/>
            <a:chOff x="1248" y="1776"/>
            <a:chExt cx="2976" cy="2112"/>
          </a:xfrm>
        </p:grpSpPr>
        <p:grpSp>
          <p:nvGrpSpPr>
            <p:cNvPr id="437263" name="Group 15"/>
            <p:cNvGrpSpPr>
              <a:grpSpLocks/>
            </p:cNvGrpSpPr>
            <p:nvPr/>
          </p:nvGrpSpPr>
          <p:grpSpPr bwMode="auto">
            <a:xfrm>
              <a:off x="1296" y="1776"/>
              <a:ext cx="2928" cy="2112"/>
              <a:chOff x="5220" y="1800"/>
              <a:chExt cx="5320" cy="3946"/>
            </a:xfrm>
          </p:grpSpPr>
          <p:pic>
            <p:nvPicPr>
              <p:cNvPr id="437264" name="Picture 16" descr="fig183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20" y="1800"/>
                <a:ext cx="5320" cy="3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37265" name="Text Box 17"/>
              <p:cNvSpPr txBox="1">
                <a:spLocks noChangeArrowheads="1"/>
              </p:cNvSpPr>
              <p:nvPr/>
            </p:nvSpPr>
            <p:spPr bwMode="auto">
              <a:xfrm>
                <a:off x="5562" y="4727"/>
                <a:ext cx="4238" cy="62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/>
              <a:p>
                <a:pPr algn="ctr"/>
                <a:endParaRPr lang="en-US" altLang="en-US"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437273" name="Text Box 25"/>
            <p:cNvSpPr txBox="1">
              <a:spLocks noChangeArrowheads="1"/>
            </p:cNvSpPr>
            <p:nvPr/>
          </p:nvSpPr>
          <p:spPr bwMode="auto">
            <a:xfrm>
              <a:off x="1248" y="2592"/>
              <a:ext cx="28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1800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437274" name="Text Box 26"/>
            <p:cNvSpPr txBox="1">
              <a:spLocks noChangeArrowheads="1"/>
            </p:cNvSpPr>
            <p:nvPr/>
          </p:nvSpPr>
          <p:spPr bwMode="auto">
            <a:xfrm>
              <a:off x="3888" y="2592"/>
              <a:ext cx="28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1800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437275" name="Line 27"/>
            <p:cNvSpPr>
              <a:spLocks noChangeShapeType="1"/>
            </p:cNvSpPr>
            <p:nvPr/>
          </p:nvSpPr>
          <p:spPr bwMode="auto">
            <a:xfrm flipV="1">
              <a:off x="1584" y="2400"/>
              <a:ext cx="0" cy="672"/>
            </a:xfrm>
            <a:prstGeom prst="line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7276" name="Line 28"/>
            <p:cNvSpPr>
              <a:spLocks noChangeShapeType="1"/>
            </p:cNvSpPr>
            <p:nvPr/>
          </p:nvSpPr>
          <p:spPr bwMode="auto">
            <a:xfrm flipV="1">
              <a:off x="3840" y="2400"/>
              <a:ext cx="0" cy="672"/>
            </a:xfrm>
            <a:prstGeom prst="line">
              <a:avLst/>
            </a:prstGeom>
            <a:noFill/>
            <a:ln w="19050">
              <a:solidFill>
                <a:srgbClr val="00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153400" cy="1257300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b="1" u="sng" dirty="0" err="1" smtClean="0">
                <a:effectLst/>
              </a:rPr>
              <a:t>Contoh</a:t>
            </a:r>
            <a:r>
              <a:rPr lang="en-US" altLang="en-US" sz="2000" b="1" u="sng" dirty="0" smtClean="0">
                <a:effectLst/>
              </a:rPr>
              <a:t> </a:t>
            </a:r>
            <a:r>
              <a:rPr lang="en-US" altLang="en-US" sz="2000" b="1" u="sng" dirty="0">
                <a:effectLst/>
              </a:rPr>
              <a:t>5 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endParaRPr lang="en-US" altLang="en-US" sz="2000" b="1" u="sng" dirty="0">
              <a:effectLst/>
            </a:endParaRP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b="1" dirty="0" err="1" smtClean="0">
                <a:solidFill>
                  <a:schemeClr val="tx1"/>
                </a:solidFill>
                <a:effectLst/>
              </a:rPr>
              <a:t>Tentukana</a:t>
            </a:r>
            <a:r>
              <a:rPr lang="en-US" altLang="en-US" sz="2000" b="1" dirty="0" smtClean="0">
                <a:solidFill>
                  <a:schemeClr val="tx1"/>
                </a:solidFill>
                <a:effectLst/>
              </a:rPr>
              <a:t> parameter T.</a:t>
            </a:r>
            <a:endParaRPr lang="en-US" altLang="en-US" sz="48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03188"/>
            <a:ext cx="9144000" cy="1314450"/>
          </a:xfrm>
        </p:spPr>
        <p:txBody>
          <a:bodyPr/>
          <a:lstStyle/>
          <a:p>
            <a:endParaRPr lang="en-US" altLang="en-US" sz="4000" dirty="0"/>
          </a:p>
        </p:txBody>
      </p:sp>
      <p:sp>
        <p:nvSpPr>
          <p:cNvPr id="437252" name="Rectangle 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7253" name="Rectangle 5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7254" name="Rectangle 6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7255" name="Rectangle 7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7256" name="Rectangle 8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437260" name="Group 12"/>
          <p:cNvGrpSpPr>
            <a:grpSpLocks/>
          </p:cNvGrpSpPr>
          <p:nvPr/>
        </p:nvGrpSpPr>
        <p:grpSpPr bwMode="auto">
          <a:xfrm>
            <a:off x="381000" y="5651500"/>
            <a:ext cx="2979738" cy="527050"/>
            <a:chOff x="240" y="3646"/>
            <a:chExt cx="1830" cy="258"/>
          </a:xfrm>
        </p:grpSpPr>
        <p:graphicFrame>
          <p:nvGraphicFramePr>
            <p:cNvPr id="437261" name="Object 13"/>
            <p:cNvGraphicFramePr>
              <a:graphicFrameLocks noChangeAspect="1"/>
            </p:cNvGraphicFramePr>
            <p:nvPr/>
          </p:nvGraphicFramePr>
          <p:xfrm>
            <a:off x="1001" y="3646"/>
            <a:ext cx="1069" cy="2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2" name="Equation" r:id="rId5" imgW="1511280" imgH="457200" progId="Equation.3">
                    <p:embed/>
                  </p:oleObj>
                </mc:Choice>
                <mc:Fallback>
                  <p:oleObj name="Equation" r:id="rId5" imgW="151128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1" y="3646"/>
                          <a:ext cx="1069" cy="258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7262" name="Text Box 14"/>
            <p:cNvSpPr txBox="1">
              <a:spLocks noChangeArrowheads="1"/>
            </p:cNvSpPr>
            <p:nvPr/>
          </p:nvSpPr>
          <p:spPr bwMode="auto">
            <a:xfrm>
              <a:off x="240" y="3707"/>
              <a:ext cx="720" cy="1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u="sng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Jawab</a:t>
              </a:r>
              <a:r>
                <a:rPr lang="en-US" altLang="en-US" sz="1800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</a:t>
              </a:r>
              <a:endParaRPr lang="en-US" altLang="en-US" sz="1800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aphicFrame>
        <p:nvGraphicFramePr>
          <p:cNvPr id="437266" name="Object 18"/>
          <p:cNvGraphicFramePr>
            <a:graphicFrameLocks noChangeAspect="1"/>
          </p:cNvGraphicFramePr>
          <p:nvPr/>
        </p:nvGraphicFramePr>
        <p:xfrm>
          <a:off x="5983288" y="2819400"/>
          <a:ext cx="1901825" cy="91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3" name="Equation" r:id="rId7" imgW="952200" imgH="457200" progId="Equation.3">
                  <p:embed/>
                </p:oleObj>
              </mc:Choice>
              <mc:Fallback>
                <p:oleObj name="Equation" r:id="rId7" imgW="952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2819400"/>
                        <a:ext cx="1901825" cy="9128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7267" name="Group 19"/>
          <p:cNvGrpSpPr>
            <a:grpSpLocks/>
          </p:cNvGrpSpPr>
          <p:nvPr/>
        </p:nvGrpSpPr>
        <p:grpSpPr bwMode="auto">
          <a:xfrm>
            <a:off x="6291263" y="5181600"/>
            <a:ext cx="1214437" cy="1398588"/>
            <a:chOff x="3914" y="3264"/>
            <a:chExt cx="765" cy="881"/>
          </a:xfrm>
        </p:grpSpPr>
        <p:graphicFrame>
          <p:nvGraphicFramePr>
            <p:cNvPr id="437268" name="Object 20"/>
            <p:cNvGraphicFramePr>
              <a:graphicFrameLocks noChangeAspect="1"/>
            </p:cNvGraphicFramePr>
            <p:nvPr/>
          </p:nvGraphicFramePr>
          <p:xfrm>
            <a:off x="3914" y="3630"/>
            <a:ext cx="765" cy="5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4" name="Equation" r:id="rId9" imgW="1206360" imgH="812520" progId="Equation.3">
                    <p:embed/>
                  </p:oleObj>
                </mc:Choice>
                <mc:Fallback>
                  <p:oleObj name="Equation" r:id="rId9" imgW="1206360" imgH="8125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14" y="3630"/>
                          <a:ext cx="765" cy="515"/>
                        </a:xfrm>
                        <a:prstGeom prst="rect">
                          <a:avLst/>
                        </a:prstGeom>
                        <a:solidFill>
                          <a:srgbClr val="00FF00"/>
                        </a:solidFill>
                        <a:ln w="9525">
                          <a:solidFill>
                            <a:srgbClr val="00FF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7269" name="AutoShape 21"/>
            <p:cNvSpPr>
              <a:spLocks noChangeArrowheads="1"/>
            </p:cNvSpPr>
            <p:nvPr/>
          </p:nvSpPr>
          <p:spPr bwMode="auto">
            <a:xfrm>
              <a:off x="4176" y="3264"/>
              <a:ext cx="240" cy="288"/>
            </a:xfrm>
            <a:prstGeom prst="downArrow">
              <a:avLst>
                <a:gd name="adj1" fmla="val 50000"/>
                <a:gd name="adj2" fmla="val 30000"/>
              </a:avLst>
            </a:prstGeom>
            <a:solidFill>
              <a:srgbClr val="0066CC"/>
            </a:solidFill>
            <a:ln w="9525" algn="ctr">
              <a:solidFill>
                <a:srgbClr val="0066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37270" name="Group 22"/>
          <p:cNvGrpSpPr>
            <a:grpSpLocks/>
          </p:cNvGrpSpPr>
          <p:nvPr/>
        </p:nvGrpSpPr>
        <p:grpSpPr bwMode="auto">
          <a:xfrm>
            <a:off x="5562600" y="3851275"/>
            <a:ext cx="2743200" cy="1254125"/>
            <a:chOff x="3455" y="2426"/>
            <a:chExt cx="1728" cy="790"/>
          </a:xfrm>
        </p:grpSpPr>
        <p:graphicFrame>
          <p:nvGraphicFramePr>
            <p:cNvPr id="437271" name="Object 23"/>
            <p:cNvGraphicFramePr>
              <a:graphicFrameLocks noChangeAspect="1"/>
            </p:cNvGraphicFramePr>
            <p:nvPr/>
          </p:nvGraphicFramePr>
          <p:xfrm>
            <a:off x="3455" y="2640"/>
            <a:ext cx="1728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45" name="Equation" r:id="rId11" imgW="1371600" imgH="457200" progId="Equation.3">
                    <p:embed/>
                  </p:oleObj>
                </mc:Choice>
                <mc:Fallback>
                  <p:oleObj name="Equation" r:id="rId11" imgW="1371600" imgH="457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5" y="2640"/>
                          <a:ext cx="1728" cy="576"/>
                        </a:xfrm>
                        <a:prstGeom prst="rect">
                          <a:avLst/>
                        </a:prstGeom>
                        <a:solidFill>
                          <a:srgbClr val="FFFF00"/>
                        </a:solidFill>
                        <a:ln w="952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7272" name="Text Box 24"/>
            <p:cNvSpPr txBox="1">
              <a:spLocks noChangeArrowheads="1"/>
            </p:cNvSpPr>
            <p:nvPr/>
          </p:nvSpPr>
          <p:spPr bwMode="auto">
            <a:xfrm>
              <a:off x="3792" y="2426"/>
              <a:ext cx="1008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800" b="1">
                  <a:solidFill>
                    <a:srgbClr val="FF0000"/>
                  </a:solidFill>
                  <a:effectLst/>
                </a:rPr>
                <a:t>Apply KVL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44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A584-B486-4A21-94D2-1ED283B39BD2}" type="slidenum">
              <a:rPr lang="en-US" altLang="en-US"/>
              <a:pPr/>
              <a:t>250</a:t>
            </a:fld>
            <a:endParaRPr lang="en-US" altLang="en-US"/>
          </a:p>
        </p:txBody>
      </p:sp>
      <p:grpSp>
        <p:nvGrpSpPr>
          <p:cNvPr id="438321" name="Group 49"/>
          <p:cNvGrpSpPr>
            <a:grpSpLocks/>
          </p:cNvGrpSpPr>
          <p:nvPr/>
        </p:nvGrpSpPr>
        <p:grpSpPr bwMode="auto">
          <a:xfrm>
            <a:off x="4876800" y="3124200"/>
            <a:ext cx="3886200" cy="2039938"/>
            <a:chOff x="2976" y="1968"/>
            <a:chExt cx="2448" cy="1285"/>
          </a:xfrm>
        </p:grpSpPr>
        <p:pic>
          <p:nvPicPr>
            <p:cNvPr id="438299" name="Picture 27" descr="example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6" y="1968"/>
              <a:ext cx="2448" cy="1285"/>
            </a:xfrm>
            <a:prstGeom prst="rect">
              <a:avLst/>
            </a:prstGeom>
            <a:solidFill>
              <a:srgbClr val="FFFFFF"/>
            </a:solidFill>
          </p:spPr>
        </p:pic>
        <p:sp>
          <p:nvSpPr>
            <p:cNvPr id="438312" name="Line 40"/>
            <p:cNvSpPr>
              <a:spLocks noChangeShapeType="1"/>
            </p:cNvSpPr>
            <p:nvPr/>
          </p:nvSpPr>
          <p:spPr bwMode="auto">
            <a:xfrm flipV="1">
              <a:off x="4992" y="2352"/>
              <a:ext cx="0" cy="6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8313" name="Line 41"/>
            <p:cNvSpPr>
              <a:spLocks noChangeShapeType="1"/>
            </p:cNvSpPr>
            <p:nvPr/>
          </p:nvSpPr>
          <p:spPr bwMode="auto">
            <a:xfrm flipV="1">
              <a:off x="3984" y="2352"/>
              <a:ext cx="0" cy="6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8314" name="Text Box 42"/>
            <p:cNvSpPr txBox="1">
              <a:spLocks noChangeArrowheads="1"/>
            </p:cNvSpPr>
            <p:nvPr/>
          </p:nvSpPr>
          <p:spPr bwMode="auto">
            <a:xfrm>
              <a:off x="3744" y="2605"/>
              <a:ext cx="28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1400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438315" name="Text Box 43"/>
            <p:cNvSpPr txBox="1">
              <a:spLocks noChangeArrowheads="1"/>
            </p:cNvSpPr>
            <p:nvPr/>
          </p:nvSpPr>
          <p:spPr bwMode="auto">
            <a:xfrm>
              <a:off x="4752" y="2592"/>
              <a:ext cx="28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V</a:t>
              </a:r>
              <a:r>
                <a:rPr lang="en-US" altLang="en-US" sz="1400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  <p:sp>
          <p:nvSpPr>
            <p:cNvPr id="438316" name="Line 44"/>
            <p:cNvSpPr>
              <a:spLocks noChangeShapeType="1"/>
            </p:cNvSpPr>
            <p:nvPr/>
          </p:nvSpPr>
          <p:spPr bwMode="auto">
            <a:xfrm flipH="1">
              <a:off x="4992" y="2256"/>
              <a:ext cx="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8317" name="Line 45"/>
            <p:cNvSpPr>
              <a:spLocks noChangeShapeType="1"/>
            </p:cNvSpPr>
            <p:nvPr/>
          </p:nvSpPr>
          <p:spPr bwMode="auto">
            <a:xfrm flipH="1">
              <a:off x="3984" y="2256"/>
              <a:ext cx="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438318" name="Text Box 46"/>
            <p:cNvSpPr txBox="1">
              <a:spLocks noChangeArrowheads="1"/>
            </p:cNvSpPr>
            <p:nvPr/>
          </p:nvSpPr>
          <p:spPr bwMode="auto">
            <a:xfrm>
              <a:off x="3840" y="2016"/>
              <a:ext cx="28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r>
                <a:rPr lang="en-US" altLang="en-US" sz="1400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1</a:t>
              </a:r>
            </a:p>
          </p:txBody>
        </p:sp>
        <p:sp>
          <p:nvSpPr>
            <p:cNvPr id="438319" name="Text Box 47"/>
            <p:cNvSpPr txBox="1">
              <a:spLocks noChangeArrowheads="1"/>
            </p:cNvSpPr>
            <p:nvPr/>
          </p:nvSpPr>
          <p:spPr bwMode="auto">
            <a:xfrm>
              <a:off x="4848" y="2029"/>
              <a:ext cx="288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b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4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I</a:t>
              </a:r>
              <a:r>
                <a:rPr lang="en-US" altLang="en-US" sz="1400" baseline="-25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2</a:t>
              </a:r>
            </a:p>
          </p:txBody>
        </p:sp>
      </p:grpSp>
      <p:sp>
        <p:nvSpPr>
          <p:cNvPr id="438292" name="Text Box 20"/>
          <p:cNvSpPr txBox="1">
            <a:spLocks noChangeArrowheads="1"/>
          </p:cNvSpPr>
          <p:nvPr/>
        </p:nvSpPr>
        <p:spPr bwMode="auto">
          <a:xfrm>
            <a:off x="457200" y="3433763"/>
            <a:ext cx="4343400" cy="141577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Port output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dihubungkan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dengan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beban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variable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untuk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transfer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daya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maksimum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.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Tentukan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</a:t>
            </a:r>
            <a:r>
              <a:rPr lang="en-US" altLang="zh-TW" sz="2000" i="1" dirty="0">
                <a:effectLst/>
                <a:ea typeface="PMingLiU" panose="02020500000000000000" pitchFamily="18" charset="-120"/>
              </a:rPr>
              <a:t>R</a:t>
            </a:r>
            <a:r>
              <a:rPr lang="en-US" altLang="zh-TW" sz="2000" i="1" baseline="-25000" dirty="0">
                <a:effectLst/>
                <a:ea typeface="PMingLiU" panose="02020500000000000000" pitchFamily="18" charset="-120"/>
              </a:rPr>
              <a:t>L</a:t>
            </a:r>
            <a:r>
              <a:rPr lang="en-US" altLang="zh-TW" sz="2000" dirty="0">
                <a:effectLst/>
                <a:ea typeface="PMingLiU" panose="02020500000000000000" pitchFamily="18" charset="-120"/>
              </a:rPr>
              <a:t>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dan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daya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maksimumnya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.</a:t>
            </a:r>
            <a:endParaRPr lang="en-US" altLang="en-US" sz="2000" dirty="0">
              <a:effectLst/>
            </a:endParaRPr>
          </a:p>
        </p:txBody>
      </p:sp>
      <p:sp>
        <p:nvSpPr>
          <p:cNvPr id="438277" name="Text Box 5"/>
          <p:cNvSpPr txBox="1">
            <a:spLocks noChangeArrowheads="1"/>
          </p:cNvSpPr>
          <p:nvPr/>
        </p:nvSpPr>
        <p:spPr bwMode="auto">
          <a:xfrm>
            <a:off x="457200" y="1600200"/>
            <a:ext cx="8153400" cy="1748171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91440" bIns="91440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r>
              <a:rPr lang="en-US" altLang="en-US" sz="2000" b="1" u="sng" dirty="0" err="1" smtClean="0">
                <a:effectLst/>
              </a:rPr>
              <a:t>Contoh</a:t>
            </a:r>
            <a:r>
              <a:rPr lang="en-US" altLang="en-US" sz="2000" b="1" u="sng" dirty="0" smtClean="0">
                <a:effectLst/>
              </a:rPr>
              <a:t> </a:t>
            </a:r>
            <a:r>
              <a:rPr lang="en-US" altLang="en-US" sz="2000" b="1" u="sng" dirty="0">
                <a:effectLst/>
              </a:rPr>
              <a:t>6</a:t>
            </a:r>
            <a:r>
              <a:rPr lang="en-US" altLang="en-US" sz="1800" b="1" u="sng" dirty="0">
                <a:effectLst/>
              </a:rPr>
              <a:t> </a:t>
            </a:r>
          </a:p>
          <a:p>
            <a:pPr eaLnBrk="0" hangingPunct="0">
              <a:lnSpc>
                <a:spcPct val="100000"/>
              </a:lnSpc>
              <a:spcBef>
                <a:spcPct val="20000"/>
              </a:spcBef>
            </a:pPr>
            <a:endParaRPr lang="en-US" altLang="en-US" sz="1800" b="1" u="sng" dirty="0">
              <a:effectLst/>
            </a:endParaRPr>
          </a:p>
          <a:p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Diberikana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parameter ABCD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pada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rangkaian</a:t>
            </a:r>
            <a:r>
              <a:rPr lang="en-US" altLang="zh-TW" sz="2000" dirty="0" smtClean="0">
                <a:effectLst/>
                <a:ea typeface="PMingLiU" panose="02020500000000000000" pitchFamily="18" charset="-120"/>
              </a:rPr>
              <a:t> </a:t>
            </a:r>
            <a:r>
              <a:rPr lang="en-US" altLang="zh-TW" sz="2000" dirty="0" err="1" smtClean="0">
                <a:effectLst/>
                <a:ea typeface="PMingLiU" panose="02020500000000000000" pitchFamily="18" charset="-120"/>
              </a:rPr>
              <a:t>berikut</a:t>
            </a:r>
            <a:endParaRPr lang="en-US" altLang="zh-TW" sz="2000" dirty="0">
              <a:effectLst/>
              <a:ea typeface="PMingLiU" panose="02020500000000000000" pitchFamily="18" charset="-120"/>
            </a:endParaRPr>
          </a:p>
          <a:p>
            <a:endParaRPr lang="en-US" altLang="zh-TW" sz="2000" dirty="0">
              <a:effectLst/>
              <a:ea typeface="PMingLiU" panose="02020500000000000000" pitchFamily="18" charset="-120"/>
            </a:endParaRPr>
          </a:p>
          <a:p>
            <a:r>
              <a:rPr lang="en-US" altLang="zh-TW" sz="2000" dirty="0">
                <a:effectLst/>
                <a:ea typeface="PMingLiU" panose="02020500000000000000" pitchFamily="18" charset="-120"/>
              </a:rPr>
              <a:t>T =  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03188"/>
            <a:ext cx="9144000" cy="1314450"/>
          </a:xfrm>
        </p:spPr>
        <p:txBody>
          <a:bodyPr/>
          <a:lstStyle/>
          <a:p>
            <a:endParaRPr lang="en-US" altLang="en-US" sz="4000" dirty="0"/>
          </a:p>
        </p:txBody>
      </p:sp>
      <p:sp>
        <p:nvSpPr>
          <p:cNvPr id="4382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8290" name="Object 18"/>
          <p:cNvGraphicFramePr>
            <a:graphicFrameLocks noChangeAspect="1"/>
          </p:cNvGraphicFramePr>
          <p:nvPr/>
        </p:nvGraphicFramePr>
        <p:xfrm>
          <a:off x="1143000" y="2667000"/>
          <a:ext cx="205740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3" name="Equation" r:id="rId5" imgW="863280" imgH="457200" progId="Equation.3">
                  <p:embed/>
                </p:oleObj>
              </mc:Choice>
              <mc:Fallback>
                <p:oleObj name="Equation" r:id="rId5" imgW="863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67000"/>
                        <a:ext cx="2057400" cy="6667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86" name="Text Box 14"/>
          <p:cNvSpPr txBox="1">
            <a:spLocks noChangeArrowheads="1"/>
          </p:cNvSpPr>
          <p:nvPr/>
        </p:nvSpPr>
        <p:spPr bwMode="auto">
          <a:xfrm>
            <a:off x="1524000" y="5990193"/>
            <a:ext cx="5943600" cy="369332"/>
          </a:xfrm>
          <a:prstGeom prst="rect">
            <a:avLst/>
          </a:prstGeom>
          <a:solidFill>
            <a:srgbClr val="FFFF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Jawab</a:t>
            </a:r>
            <a:r>
              <a:rPr lang="en-US" altLang="en-US" sz="1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en-US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altLang="en-US" sz="1800" baseline="-25000" dirty="0">
                <a:effectLst/>
              </a:rPr>
              <a:t>TH</a:t>
            </a:r>
            <a:r>
              <a:rPr lang="en-US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10V  V; R</a:t>
            </a:r>
            <a:r>
              <a:rPr lang="en-US" altLang="en-US" sz="1800" baseline="-25000" dirty="0">
                <a:effectLst/>
              </a:rPr>
              <a:t>L</a:t>
            </a:r>
            <a:r>
              <a:rPr lang="en-US" altLang="en-US" sz="1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= 8</a:t>
            </a:r>
            <a:r>
              <a:rPr lang="en-US" altLang="en-US" sz="1800" dirty="0">
                <a:effectLst>
                  <a:outerShdw blurRad="38100" dist="38100" dir="2700000" algn="tl">
                    <a:srgbClr val="000000"/>
                  </a:outerShdw>
                </a:effectLst>
                <a:sym typeface="Symbol" panose="05050102010706020507" pitchFamily="18" charset="2"/>
              </a:rPr>
              <a:t>;  Pm =  3.125W.</a:t>
            </a:r>
          </a:p>
        </p:txBody>
      </p:sp>
    </p:spTree>
    <p:extLst>
      <p:ext uri="{BB962C8B-B14F-4D97-AF65-F5344CB8AC3E}">
        <p14:creationId xmlns:p14="http://schemas.microsoft.com/office/powerpoint/2010/main" val="96068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59F2B4-61B5-496D-841E-91ADB61E6B3D}" type="slidenum">
              <a:rPr lang="en-US" altLang="en-US"/>
              <a:pPr eaLnBrk="1" hangingPunct="1"/>
              <a:t>251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z="4000" smtClean="0"/>
              <a:t>Konversi Parameter Y ke Parameter Z</a:t>
            </a:r>
            <a:endParaRPr lang="en-US" altLang="en-US" sz="400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2033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7414" name="Object 4"/>
          <p:cNvGraphicFramePr>
            <a:graphicFrameLocks noChangeAspect="1"/>
          </p:cNvGraphicFramePr>
          <p:nvPr/>
        </p:nvGraphicFramePr>
        <p:xfrm>
          <a:off x="838200" y="1828800"/>
          <a:ext cx="4572000" cy="309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3" imgW="1384300" imgH="939800" progId="Equation.3">
                  <p:embed/>
                </p:oleObj>
              </mc:Choice>
              <mc:Fallback>
                <p:oleObj name="Equation" r:id="rId3" imgW="1384300" imgH="9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4572000" cy="309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50B247-E642-4F82-9E02-5B13A29245F3}" type="slidenum">
              <a:rPr lang="en-US" altLang="en-US"/>
              <a:pPr eaLnBrk="1" hangingPunct="1"/>
              <a:t>252</a:t>
            </a:fld>
            <a:endParaRPr lang="en-US" alt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066800" y="1676400"/>
          <a:ext cx="6172200" cy="386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Equation" r:id="rId3" imgW="2959100" imgH="1854200" progId="Equation.3">
                  <p:embed/>
                </p:oleObj>
              </mc:Choice>
              <mc:Fallback>
                <p:oleObj name="Equation" r:id="rId3" imgW="2959100" imgH="1854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76400"/>
                        <a:ext cx="6172200" cy="386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269A8E5-DAF3-4B2C-978D-516F3C599E52}" type="slidenum">
              <a:rPr lang="en-US" altLang="en-US"/>
              <a:pPr eaLnBrk="1" hangingPunct="1"/>
              <a:t>253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219200" y="1676400"/>
          <a:ext cx="19081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Equation" r:id="rId3" imgW="723586" imgH="812447" progId="Equation.3">
                  <p:embed/>
                </p:oleObj>
              </mc:Choice>
              <mc:Fallback>
                <p:oleObj name="Equation" r:id="rId3" imgW="723586" imgH="81244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676400"/>
                        <a:ext cx="1908175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4"/>
          <p:cNvGraphicFramePr>
            <a:graphicFrameLocks noChangeAspect="1"/>
          </p:cNvGraphicFramePr>
          <p:nvPr/>
        </p:nvGraphicFramePr>
        <p:xfrm>
          <a:off x="1143000" y="3962400"/>
          <a:ext cx="1976438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Equation" r:id="rId5" imgW="723586" imgH="812447" progId="Equation.3">
                  <p:embed/>
                </p:oleObj>
              </mc:Choice>
              <mc:Fallback>
                <p:oleObj name="Equation" r:id="rId5" imgW="723586" imgH="81244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1976438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0" y="423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F84DA29-8C4F-4EB0-A5AB-AFFAA87AE660}" type="slidenum">
              <a:rPr lang="en-US" altLang="en-US"/>
              <a:pPr eaLnBrk="1" hangingPunct="1"/>
              <a:t>254</a:t>
            </a:fld>
            <a:endParaRPr lang="en-US" alt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z="4000" smtClean="0"/>
              <a:t>Konversi Parameter Z ke Parameter Y</a:t>
            </a:r>
            <a:endParaRPr lang="en-US" altLang="en-US" sz="4000" smtClean="0"/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762000" y="1752600"/>
          <a:ext cx="5715000" cy="361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3" imgW="1485900" imgH="939800" progId="Equation.3">
                  <p:embed/>
                </p:oleObj>
              </mc:Choice>
              <mc:Fallback>
                <p:oleObj name="Equation" r:id="rId3" imgW="1485900" imgH="93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752600"/>
                        <a:ext cx="5715000" cy="361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0CBBDB-3614-4FE5-865D-419216484EBE}" type="slidenum">
              <a:rPr lang="en-US" altLang="en-US"/>
              <a:pPr eaLnBrk="1" hangingPunct="1"/>
              <a:t>255</a:t>
            </a:fld>
            <a:endParaRPr lang="en-US" altLang="en-US"/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09600" y="1524000"/>
          <a:ext cx="7391400" cy="425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3263900" imgH="1879600" progId="Equation.3">
                  <p:embed/>
                </p:oleObj>
              </mc:Choice>
              <mc:Fallback>
                <p:oleObj name="Equation" r:id="rId3" imgW="3263900" imgH="187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7391400" cy="425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0F8664-7F40-4D4C-B7E9-EE1BADBF71B2}" type="slidenum">
              <a:rPr lang="en-US" altLang="en-US"/>
              <a:pPr eaLnBrk="1" hangingPunct="1"/>
              <a:t>256</a:t>
            </a:fld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295400" y="1828800"/>
          <a:ext cx="187166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name="Equation" r:id="rId3" imgW="685800" imgH="812800" progId="Equation.3">
                  <p:embed/>
                </p:oleObj>
              </mc:Choice>
              <mc:Fallback>
                <p:oleObj name="Equation" r:id="rId3" imgW="685800" imgH="8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828800"/>
                        <a:ext cx="1871663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4"/>
          <p:cNvGraphicFramePr>
            <a:graphicFrameLocks noChangeAspect="1"/>
          </p:cNvGraphicFramePr>
          <p:nvPr/>
        </p:nvGraphicFramePr>
        <p:xfrm>
          <a:off x="5275263" y="1752600"/>
          <a:ext cx="196373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5" imgW="698197" imgH="812447" progId="Equation.3">
                  <p:embed/>
                </p:oleObj>
              </mc:Choice>
              <mc:Fallback>
                <p:oleObj name="Equation" r:id="rId5" imgW="698197" imgH="81244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1752600"/>
                        <a:ext cx="1963737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Rectangle 7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C5CD4-1283-4818-BF46-F84E686F80D9}" type="slidenum">
              <a:rPr lang="en-US" altLang="en-US"/>
              <a:pPr/>
              <a:t>230</a:t>
            </a:fld>
            <a:endParaRPr lang="en-US" altLang="en-US"/>
          </a:p>
        </p:txBody>
      </p:sp>
      <p:pic>
        <p:nvPicPr>
          <p:cNvPr id="410628" name="Picture 4" descr="18-00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538" y="1295400"/>
            <a:ext cx="3595687" cy="5181600"/>
          </a:xfr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410637" name="Group 13"/>
          <p:cNvGrpSpPr>
            <a:grpSpLocks/>
          </p:cNvGrpSpPr>
          <p:nvPr/>
        </p:nvGrpSpPr>
        <p:grpSpPr bwMode="auto">
          <a:xfrm>
            <a:off x="4267200" y="1527175"/>
            <a:ext cx="3657600" cy="1003300"/>
            <a:chOff x="2784" y="1298"/>
            <a:chExt cx="2304" cy="632"/>
          </a:xfrm>
        </p:grpSpPr>
        <p:sp>
          <p:nvSpPr>
            <p:cNvPr id="410627" name="Text Box 3"/>
            <p:cNvSpPr txBox="1">
              <a:spLocks noChangeArrowheads="1"/>
            </p:cNvSpPr>
            <p:nvPr/>
          </p:nvSpPr>
          <p:spPr bwMode="auto">
            <a:xfrm>
              <a:off x="3312" y="1298"/>
              <a:ext cx="1776" cy="632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0" tIns="182880" rIns="182880" bIns="182880">
              <a:spAutoFit/>
            </a:bodyPr>
            <a:lstStyle/>
            <a:p>
              <a:pPr algn="ctr" eaLnBrk="0" hangingPunct="0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en-US" sz="1800" b="1" dirty="0" err="1" smtClean="0">
                  <a:effectLst/>
                </a:rPr>
                <a:t>Satu</a:t>
              </a:r>
              <a:r>
                <a:rPr lang="en-US" altLang="en-US" sz="1800" b="1" dirty="0" smtClean="0">
                  <a:effectLst/>
                </a:rPr>
                <a:t> port </a:t>
              </a:r>
              <a:r>
                <a:rPr lang="en-US" altLang="en-US" sz="1800" b="1" dirty="0" err="1" smtClean="0">
                  <a:effectLst/>
                </a:rPr>
                <a:t>atau</a:t>
              </a:r>
              <a:r>
                <a:rPr lang="en-US" altLang="en-US" sz="1800" b="1" dirty="0" smtClean="0">
                  <a:effectLst/>
                </a:rPr>
                <a:t> </a:t>
              </a:r>
              <a:r>
                <a:rPr lang="en-US" altLang="en-US" sz="1800" b="1" dirty="0" err="1" smtClean="0">
                  <a:effectLst/>
                </a:rPr>
                <a:t>rangkaian</a:t>
              </a:r>
              <a:r>
                <a:rPr lang="en-US" altLang="en-US" sz="1800" b="1" dirty="0" smtClean="0">
                  <a:effectLst/>
                </a:rPr>
                <a:t> 2 terminal</a:t>
              </a:r>
              <a:endParaRPr lang="en-US" altLang="en-US" b="1" dirty="0">
                <a:effectLst/>
              </a:endParaRPr>
            </a:p>
          </p:txBody>
        </p:sp>
        <p:sp>
          <p:nvSpPr>
            <p:cNvPr id="410635" name="AutoShape 11"/>
            <p:cNvSpPr>
              <a:spLocks noChangeArrowheads="1"/>
            </p:cNvSpPr>
            <p:nvPr/>
          </p:nvSpPr>
          <p:spPr bwMode="auto">
            <a:xfrm>
              <a:off x="2784" y="1584"/>
              <a:ext cx="432" cy="144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410652" name="Group 28"/>
          <p:cNvGrpSpPr>
            <a:grpSpLocks/>
          </p:cNvGrpSpPr>
          <p:nvPr/>
        </p:nvGrpSpPr>
        <p:grpSpPr bwMode="auto">
          <a:xfrm>
            <a:off x="4267200" y="4406901"/>
            <a:ext cx="3657600" cy="1003301"/>
            <a:chOff x="2688" y="2776"/>
            <a:chExt cx="2304" cy="632"/>
          </a:xfrm>
        </p:grpSpPr>
        <p:sp>
          <p:nvSpPr>
            <p:cNvPr id="410632" name="Text Box 8"/>
            <p:cNvSpPr txBox="1">
              <a:spLocks noChangeArrowheads="1"/>
            </p:cNvSpPr>
            <p:nvPr/>
          </p:nvSpPr>
          <p:spPr bwMode="auto">
            <a:xfrm>
              <a:off x="3216" y="2776"/>
              <a:ext cx="1776" cy="632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rgbClr val="0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82880" tIns="182880" rIns="182880" bIns="182880">
              <a:spAutoFit/>
            </a:bodyPr>
            <a:lstStyle/>
            <a:p>
              <a:pPr algn="ctr" eaLnBrk="0" hangingPunct="0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en-US" sz="1800" b="1" dirty="0" err="1" smtClean="0">
                  <a:effectLst/>
                </a:rPr>
                <a:t>Dua</a:t>
              </a:r>
              <a:r>
                <a:rPr lang="en-US" altLang="en-US" sz="1800" b="1" dirty="0" smtClean="0">
                  <a:effectLst/>
                </a:rPr>
                <a:t> port </a:t>
              </a:r>
              <a:r>
                <a:rPr lang="en-US" altLang="en-US" sz="1800" b="1" dirty="0" err="1" smtClean="0">
                  <a:effectLst/>
                </a:rPr>
                <a:t>atau</a:t>
              </a:r>
              <a:r>
                <a:rPr lang="en-US" altLang="en-US" sz="1800" b="1" dirty="0" smtClean="0">
                  <a:effectLst/>
                </a:rPr>
                <a:t> </a:t>
              </a:r>
              <a:r>
                <a:rPr lang="en-US" altLang="en-US" sz="1800" b="1" dirty="0" err="1" smtClean="0">
                  <a:effectLst/>
                </a:rPr>
                <a:t>rangkaian</a:t>
              </a:r>
              <a:r>
                <a:rPr lang="en-US" altLang="en-US" sz="1800" b="1" dirty="0" smtClean="0">
                  <a:effectLst/>
                </a:rPr>
                <a:t> 4 terminal</a:t>
              </a:r>
              <a:endParaRPr lang="en-US" altLang="en-US" b="1" dirty="0">
                <a:effectLst/>
              </a:endParaRPr>
            </a:p>
          </p:txBody>
        </p:sp>
        <p:sp>
          <p:nvSpPr>
            <p:cNvPr id="410636" name="AutoShape 12"/>
            <p:cNvSpPr>
              <a:spLocks noChangeArrowheads="1"/>
            </p:cNvSpPr>
            <p:nvPr/>
          </p:nvSpPr>
          <p:spPr bwMode="auto">
            <a:xfrm>
              <a:off x="2688" y="3024"/>
              <a:ext cx="432" cy="144"/>
            </a:xfrm>
            <a:prstGeom prst="leftArrow">
              <a:avLst>
                <a:gd name="adj1" fmla="val 50000"/>
                <a:gd name="adj2" fmla="val 75000"/>
              </a:avLst>
            </a:prstGeom>
            <a:solidFill>
              <a:srgbClr val="FF0000"/>
            </a:solidFill>
            <a:ln w="9525" algn="ctr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410650" name="Rectangle 26"/>
          <p:cNvSpPr>
            <a:spLocks noChangeArrowheads="1"/>
          </p:cNvSpPr>
          <p:nvPr/>
        </p:nvSpPr>
        <p:spPr bwMode="auto">
          <a:xfrm>
            <a:off x="442913" y="407988"/>
            <a:ext cx="8243887" cy="73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0541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E52761-E19F-46C5-A9B9-05DB68E841AC}" type="slidenum">
              <a:rPr lang="en-US" altLang="en-US"/>
              <a:pPr eaLnBrk="1" hangingPunct="1"/>
              <a:t>231</a:t>
            </a:fld>
            <a:endParaRPr lang="en-US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Jaringan 2 port dengan 4 terminal</a:t>
            </a:r>
            <a:endParaRPr lang="en-US" altLang="en-US" smtClean="0"/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82863"/>
            <a:ext cx="5410200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EB9C03-540C-427A-983C-00CB8A829E1B}" type="slidenum">
              <a:rPr lang="en-US" altLang="en-US"/>
              <a:pPr eaLnBrk="1" hangingPunct="1"/>
              <a:t>232</a:t>
            </a:fld>
            <a:endParaRPr lang="en-US" alt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smtClean="0"/>
              <a:t>Jaringan 2 port dengan 3 terminal</a:t>
            </a:r>
            <a:endParaRPr lang="en-US" altLang="en-US" smtClean="0"/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82863"/>
            <a:ext cx="5181600" cy="29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8C4AC67-0CE8-46C7-B1EC-CA4EDF9BBC16}" type="slidenum">
              <a:rPr lang="en-US" altLang="en-US"/>
              <a:pPr eaLnBrk="1" hangingPunct="1"/>
              <a:t>233</a:t>
            </a:fld>
            <a:endParaRPr lang="en-US" alt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altLang="en-US" smtClean="0"/>
              <a:t>Parameter Z</a:t>
            </a:r>
            <a:endParaRPr lang="en-US" altLang="en-US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7244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127" name="Object 5"/>
          <p:cNvGraphicFramePr>
            <a:graphicFrameLocks noChangeAspect="1"/>
          </p:cNvGraphicFramePr>
          <p:nvPr/>
        </p:nvGraphicFramePr>
        <p:xfrm>
          <a:off x="990600" y="4267200"/>
          <a:ext cx="3505200" cy="140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4" imgW="1143000" imgH="457200" progId="Equation.3">
                  <p:embed/>
                </p:oleObj>
              </mc:Choice>
              <mc:Fallback>
                <p:oleObj name="Equation" r:id="rId4" imgW="11430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3505200" cy="1401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2E8566A-6452-4803-A350-2BFDB84552AB}" type="slidenum">
              <a:rPr lang="en-US" altLang="en-US"/>
              <a:pPr eaLnBrk="1" hangingPunct="1"/>
              <a:t>234</a:t>
            </a:fld>
            <a:endParaRPr lang="en-US" alt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dirty="0" smtClean="0"/>
              <a:t>Jika port 2 open circuit (I</a:t>
            </a:r>
            <a:r>
              <a:rPr lang="id-ID" altLang="en-US" sz="1800" dirty="0" smtClean="0"/>
              <a:t>2</a:t>
            </a:r>
            <a:r>
              <a:rPr lang="id-ID" altLang="en-US" dirty="0" smtClean="0"/>
              <a:t> = 0), sehingga :</a:t>
            </a:r>
            <a:endParaRPr lang="en-US" altLang="en-US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6150" name="Object 4"/>
          <p:cNvGraphicFramePr>
            <a:graphicFrameLocks noChangeAspect="1"/>
          </p:cNvGraphicFramePr>
          <p:nvPr/>
        </p:nvGraphicFramePr>
        <p:xfrm>
          <a:off x="914400" y="2362200"/>
          <a:ext cx="211455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799753" imgH="1040948" progId="Equation.3">
                  <p:embed/>
                </p:oleObj>
              </mc:Choice>
              <mc:Fallback>
                <p:oleObj name="Equation" r:id="rId3" imgW="799753" imgH="104094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2114550" cy="274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8238" y="2362200"/>
            <a:ext cx="4252762" cy="2521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6147B17-B18C-4429-A529-411EECE876CE}" type="slidenum">
              <a:rPr lang="en-US" altLang="en-US"/>
              <a:pPr eaLnBrk="1" hangingPunct="1"/>
              <a:t>235</a:t>
            </a:fld>
            <a:endParaRPr lang="en-US" alt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altLang="en-US" dirty="0" smtClean="0"/>
              <a:t>Jika port 1 open circuit (I</a:t>
            </a:r>
            <a:r>
              <a:rPr lang="id-ID" altLang="en-US" sz="1800" dirty="0" smtClean="0"/>
              <a:t>1</a:t>
            </a:r>
            <a:r>
              <a:rPr lang="id-ID" altLang="en-US" dirty="0" smtClean="0"/>
              <a:t> = 0), sehingga :</a:t>
            </a:r>
            <a:endParaRPr lang="en-US" altLang="en-US" dirty="0" smtClean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2909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7174" name="Object 4"/>
          <p:cNvGraphicFramePr>
            <a:graphicFrameLocks noChangeAspect="1"/>
          </p:cNvGraphicFramePr>
          <p:nvPr/>
        </p:nvGraphicFramePr>
        <p:xfrm>
          <a:off x="914400" y="2286000"/>
          <a:ext cx="21732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799753" imgH="1040948" progId="Equation.3">
                  <p:embed/>
                </p:oleObj>
              </mc:Choice>
              <mc:Fallback>
                <p:oleObj name="Equation" r:id="rId3" imgW="799753" imgH="104094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86000"/>
                        <a:ext cx="217328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3024" y="2438214"/>
            <a:ext cx="4323281" cy="26671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171187-5075-4445-91CA-881C844E43B3}" type="slidenum">
              <a:rPr lang="en-US" altLang="en-US"/>
              <a:pPr eaLnBrk="1" hangingPunct="1"/>
              <a:t>236</a:t>
            </a:fld>
            <a:endParaRPr lang="en-US" alt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</a:t>
            </a:r>
            <a:r>
              <a:rPr lang="id-ID" altLang="en-US" sz="2800" dirty="0" smtClean="0"/>
              <a:t>Impedansi yang dihasilkan sebagai impedansi </a:t>
            </a:r>
            <a:r>
              <a:rPr lang="id-ID" altLang="en-US" sz="2800" i="1" dirty="0" smtClean="0"/>
              <a:t>open circuit</a:t>
            </a:r>
            <a:r>
              <a:rPr lang="id-ID" altLang="en-US" sz="2800" dirty="0" smtClean="0"/>
              <a:t> atau parameter </a:t>
            </a:r>
            <a:r>
              <a:rPr lang="id-ID" altLang="en-US" sz="2800" i="1" dirty="0" smtClean="0"/>
              <a:t>open circuit</a:t>
            </a:r>
            <a:r>
              <a:rPr lang="id-ID" altLang="en-US" sz="2800" dirty="0" smtClean="0"/>
              <a:t> atau parameter Z.</a:t>
            </a:r>
          </a:p>
          <a:p>
            <a:pPr eaLnBrk="1" hangingPunct="1">
              <a:lnSpc>
                <a:spcPct val="90000"/>
              </a:lnSpc>
            </a:pPr>
            <a:r>
              <a:rPr lang="id-ID" altLang="en-US" sz="2800" dirty="0" smtClean="0"/>
              <a:t>Z</a:t>
            </a:r>
            <a:r>
              <a:rPr lang="id-ID" altLang="en-US" sz="1800" dirty="0" smtClean="0"/>
              <a:t>11</a:t>
            </a:r>
            <a:r>
              <a:rPr lang="en-US" altLang="en-US" sz="2800" dirty="0" smtClean="0"/>
              <a:t> </a:t>
            </a:r>
            <a:r>
              <a:rPr lang="id-ID" altLang="en-US" sz="2800" dirty="0" smtClean="0"/>
              <a:t>= impedansi port primer ketika port sekunder </a:t>
            </a:r>
            <a:r>
              <a:rPr lang="id-ID" altLang="en-US" sz="2800" i="1" dirty="0" smtClean="0"/>
              <a:t>open circuit</a:t>
            </a:r>
            <a:endParaRPr lang="id-ID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id-ID" altLang="en-US" sz="2800" dirty="0" smtClean="0"/>
              <a:t>Z</a:t>
            </a:r>
            <a:r>
              <a:rPr lang="id-ID" altLang="en-US" sz="1800" dirty="0" smtClean="0"/>
              <a:t>22</a:t>
            </a:r>
            <a:r>
              <a:rPr lang="en-US" altLang="en-US" sz="2800" dirty="0" smtClean="0"/>
              <a:t> </a:t>
            </a:r>
            <a:r>
              <a:rPr lang="id-ID" altLang="en-US" sz="2800" dirty="0" smtClean="0"/>
              <a:t>= impedansi port sekunder ketika port primer </a:t>
            </a:r>
            <a:r>
              <a:rPr lang="id-ID" altLang="en-US" sz="2800" i="1" dirty="0" smtClean="0"/>
              <a:t>open circuit</a:t>
            </a:r>
            <a:endParaRPr lang="id-ID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id-ID" altLang="en-US" sz="2800" dirty="0" smtClean="0"/>
              <a:t>Z</a:t>
            </a:r>
            <a:r>
              <a:rPr lang="id-ID" altLang="en-US" sz="1800" dirty="0" smtClean="0"/>
              <a:t>12</a:t>
            </a:r>
            <a:r>
              <a:rPr lang="id-ID" altLang="en-US" sz="2800" dirty="0" smtClean="0"/>
              <a:t> = Z</a:t>
            </a:r>
            <a:r>
              <a:rPr lang="id-ID" altLang="en-US" sz="1800" dirty="0" smtClean="0"/>
              <a:t>21</a:t>
            </a:r>
            <a:r>
              <a:rPr lang="id-ID" altLang="en-US" sz="2800" dirty="0" smtClean="0"/>
              <a:t> = impedansi transfer dimana perbandingan tegangan disatu port dibandingkan arus di port lainnya.</a:t>
            </a:r>
            <a:r>
              <a:rPr lang="en-US" altLang="en-US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342</Words>
  <Application>Microsoft Office PowerPoint</Application>
  <PresentationFormat>On-screen Show (4:3)</PresentationFormat>
  <Paragraphs>123</Paragraphs>
  <Slides>29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PMingLiU</vt:lpstr>
      <vt:lpstr>Arial</vt:lpstr>
      <vt:lpstr>Symbol</vt:lpstr>
      <vt:lpstr>Verdana</vt:lpstr>
      <vt:lpstr>Default Design</vt:lpstr>
      <vt:lpstr>Equation</vt:lpstr>
      <vt:lpstr>Bab 12. Kutub Empat</vt:lpstr>
      <vt:lpstr>PowerPoint Presentation</vt:lpstr>
      <vt:lpstr>PowerPoint Presentation</vt:lpstr>
      <vt:lpstr>PowerPoint Presentation</vt:lpstr>
      <vt:lpstr>PowerPoint Presentation</vt:lpstr>
      <vt:lpstr>Parameter Z</vt:lpstr>
      <vt:lpstr>PowerPoint Presentation</vt:lpstr>
      <vt:lpstr>PowerPoint Presentation</vt:lpstr>
      <vt:lpstr>PowerPoint Presentation</vt:lpstr>
      <vt:lpstr>PowerPoint Presentation</vt:lpstr>
      <vt:lpstr>Parameter Y</vt:lpstr>
      <vt:lpstr>PowerPoint Presentation</vt:lpstr>
      <vt:lpstr>PowerPoint Presentation</vt:lpstr>
      <vt:lpstr>PowerPoint Presentation</vt:lpstr>
      <vt:lpstr>PowerPoint Presentation</vt:lpstr>
      <vt:lpstr>Parameter Hybrid (h)</vt:lpstr>
      <vt:lpstr>PowerPoint Presentation</vt:lpstr>
      <vt:lpstr>PowerPoint Presentation</vt:lpstr>
      <vt:lpstr>PowerPoint Presentation</vt:lpstr>
      <vt:lpstr>Parameter Transmisi (Parameter ABCD)</vt:lpstr>
      <vt:lpstr>PowerPoint Presentation</vt:lpstr>
      <vt:lpstr>PowerPoint Presentation</vt:lpstr>
      <vt:lpstr>PowerPoint Presentation</vt:lpstr>
      <vt:lpstr>Konversi Parameter Y ke Parameter Z</vt:lpstr>
      <vt:lpstr>PowerPoint Presentation</vt:lpstr>
      <vt:lpstr>PowerPoint Presentation</vt:lpstr>
      <vt:lpstr>Konversi Parameter Z ke Parameter Y</vt:lpstr>
      <vt:lpstr>PowerPoint Presentation</vt:lpstr>
      <vt:lpstr>PowerPoint Presentation</vt:lpstr>
    </vt:vector>
  </TitlesOfParts>
  <Company>ITTelkom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Mohamad Ramdhani</dc:creator>
  <cp:lastModifiedBy>Own</cp:lastModifiedBy>
  <cp:revision>58</cp:revision>
  <dcterms:created xsi:type="dcterms:W3CDTF">2009-05-05T07:01:01Z</dcterms:created>
  <dcterms:modified xsi:type="dcterms:W3CDTF">2016-12-05T00:27:07Z</dcterms:modified>
</cp:coreProperties>
</file>