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90" saveSubsetFonts="1">
  <p:sldMasterIdLst>
    <p:sldMasterId id="2147483648" r:id="rId1"/>
  </p:sldMasterIdLst>
  <p:notesMasterIdLst>
    <p:notesMasterId r:id="rId42"/>
  </p:notesMasterIdLst>
  <p:sldIdLst>
    <p:sldId id="256" r:id="rId2"/>
    <p:sldId id="295" r:id="rId3"/>
    <p:sldId id="296" r:id="rId4"/>
    <p:sldId id="29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7C80"/>
    <a:srgbClr val="00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wmf"/><Relationship Id="rId1" Type="http://schemas.openxmlformats.org/officeDocument/2006/relationships/image" Target="../media/image41.png"/><Relationship Id="rId4" Type="http://schemas.openxmlformats.org/officeDocument/2006/relationships/image" Target="../media/image44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png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wmf"/><Relationship Id="rId1" Type="http://schemas.openxmlformats.org/officeDocument/2006/relationships/image" Target="../media/image47.png"/><Relationship Id="rId4" Type="http://schemas.openxmlformats.org/officeDocument/2006/relationships/image" Target="../media/image5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08EA5C-8D47-4B50-ADF7-C8453774A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07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53A3-C684-4551-9AFF-D59B8B812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1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5FF8-509D-44A8-894C-86B804B92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79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87BF-05C4-4C32-89FB-66E76ED92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63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F126-01AF-4625-96F3-28147AA1F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97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E9BA-CBDC-4C90-828D-C92B3B2F0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42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C63A4-23A4-4E59-8410-48B482581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25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11F4-8FC2-468D-A5BE-4B4E80D1D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29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38E0-FADD-468D-BA73-6AA68D5B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4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5CC9B-408D-4775-BD7F-DF5A8A844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40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1650C-1FD8-45AE-AA65-9A762F924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88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DB9F-69B1-4E3B-8B96-CE211CFA8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61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AD96-E8A4-44AB-AEF8-4DD41193B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6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3C39A99-784A-431E-ADFA-449C987FD5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4.wmf"/><Relationship Id="rId4" Type="http://schemas.openxmlformats.org/officeDocument/2006/relationships/image" Target="../media/image41.png"/><Relationship Id="rId9" Type="http://schemas.openxmlformats.org/officeDocument/2006/relationships/oleObject" Target="../embeddings/oleObject3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50.wmf"/><Relationship Id="rId4" Type="http://schemas.openxmlformats.org/officeDocument/2006/relationships/image" Target="../media/image47.png"/><Relationship Id="rId9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F5ECAB-C25C-4C86-9CB3-BD067E218FD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190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Bab 6.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Transfer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Frekuensi</a:t>
            </a:r>
            <a:r>
              <a:rPr lang="en-US" altLang="en-US" dirty="0" smtClean="0"/>
              <a:t> 			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oleh : M. Ramdhani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F6FAC-BB78-4E47-BFB7-C7319886F5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199</a:t>
            </a:fld>
            <a:endParaRPr lang="en-US" altLang="en-US" sz="140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922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743200"/>
          <a:ext cx="54864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3" imgW="2866667" imgH="1590897" progId="">
                  <p:embed/>
                </p:oleObj>
              </mc:Choice>
              <mc:Fallback>
                <p:oleObj r:id="rId3" imgW="2866667" imgH="159089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5486400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BB5A35-5B33-42D9-9C9F-4E45A7DB99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200</a:t>
            </a:fld>
            <a:endParaRPr lang="en-US" altLang="en-US" sz="140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676400"/>
          <a:ext cx="3657600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3" imgW="2038095" imgH="1428949" progId="">
                  <p:embed/>
                </p:oleObj>
              </mc:Choice>
              <mc:Fallback>
                <p:oleObj r:id="rId3" imgW="2038095" imgH="142894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3657600" cy="256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1447800" y="4648200"/>
          <a:ext cx="58674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2171700" imgH="508000" progId="Equation.3">
                  <p:embed/>
                </p:oleObj>
              </mc:Choice>
              <mc:Fallback>
                <p:oleObj name="Equation" r:id="rId5" imgW="21717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5867400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89C4CE-1C49-48CB-B336-5D152C0A7C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201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0104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BE1BF0-5C8F-4522-A983-E0AAB33AB8D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202</a:t>
            </a:fld>
            <a:endParaRPr lang="en-US" altLang="en-US" sz="140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1229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5715000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r:id="rId3" imgW="2610214" imgH="1514686" progId="">
                  <p:embed/>
                </p:oleObj>
              </mc:Choice>
              <mc:Fallback>
                <p:oleObj r:id="rId3" imgW="2610214" imgH="151468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715000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E087F-CBD8-47EF-94DA-84D1183E681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203</a:t>
            </a:fld>
            <a:endParaRPr lang="en-US" altLang="en-US" sz="140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1331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5791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3" imgW="2828571" imgH="1790476" progId="">
                  <p:embed/>
                </p:oleObj>
              </mc:Choice>
              <mc:Fallback>
                <p:oleObj r:id="rId3" imgW="2828571" imgH="179047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791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C47297-0AE0-4575-8CFC-31DC7D737B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Rangkaian RC</a:t>
            </a:r>
            <a:endParaRPr lang="en-US" altLang="en-US" smtClean="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76400"/>
          <a:ext cx="37338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r:id="rId3" imgW="2019048" imgH="1495634" progId="">
                  <p:embed/>
                </p:oleObj>
              </mc:Choice>
              <mc:Fallback>
                <p:oleObj r:id="rId3" imgW="2019048" imgH="149563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37338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914400" y="4724400"/>
          <a:ext cx="63246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5" imgW="2387600" imgH="508000" progId="Equation.3">
                  <p:embed/>
                </p:oleObj>
              </mc:Choice>
              <mc:Fallback>
                <p:oleObj name="Equation" r:id="rId5" imgW="23876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63246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F0A989-B3F1-4802-AC83-33561D753A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205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1628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E54C4E-FBC8-4368-B544-D5ACB128D1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206</a:t>
            </a:fld>
            <a:endParaRPr lang="en-US" altLang="en-US" sz="140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1638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54864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r:id="rId3" imgW="2610214" imgH="1619476" progId="">
                  <p:embed/>
                </p:oleObj>
              </mc:Choice>
              <mc:Fallback>
                <p:oleObj r:id="rId3" imgW="2610214" imgH="161947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486400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85C5F-7ADD-4495-9854-299A474BC36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207</a:t>
            </a:fld>
            <a:endParaRPr lang="en-US" altLang="en-US" sz="140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1741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54102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3" imgW="2819794" imgH="1876190" progId="">
                  <p:embed/>
                </p:oleObj>
              </mc:Choice>
              <mc:Fallback>
                <p:oleObj r:id="rId3" imgW="2819794" imgH="187619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41020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3C0CAA-6843-4E81-ACB2-64812DB10F2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208</a:t>
            </a:fld>
            <a:endParaRPr lang="en-US" altLang="en-US" sz="14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524000"/>
          <a:ext cx="4038600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r:id="rId3" imgW="1952898" imgH="1438095" progId="">
                  <p:embed/>
                </p:oleObj>
              </mc:Choice>
              <mc:Fallback>
                <p:oleObj r:id="rId3" imgW="1952898" imgH="143809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4038600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8438" name="Object 7"/>
          <p:cNvGraphicFramePr>
            <a:graphicFrameLocks noChangeAspect="1"/>
          </p:cNvGraphicFramePr>
          <p:nvPr/>
        </p:nvGraphicFramePr>
        <p:xfrm>
          <a:off x="990600" y="4724400"/>
          <a:ext cx="59436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2286000" imgH="584200" progId="Equation.3">
                  <p:embed/>
                </p:oleObj>
              </mc:Choice>
              <mc:Fallback>
                <p:oleObj name="Equation" r:id="rId5" imgW="2286000" imgH="58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59436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9EE50F-649C-459D-BAD2-BD5E9A1C38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191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4000" dirty="0" smtClean="0"/>
              <a:t>Fungsi Transfer</a:t>
            </a:r>
            <a:endParaRPr lang="en-US" altLang="en-US" sz="40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dirty="0" smtClean="0"/>
              <a:t>Perbandingan antara output dengan input dalam frekuensi / H(</a:t>
            </a:r>
            <a:r>
              <a:rPr lang="en-US" altLang="en-US" dirty="0" err="1" smtClean="0"/>
              <a:t>jw</a:t>
            </a:r>
            <a:r>
              <a:rPr lang="id-ID" altLang="en-US" dirty="0" smtClean="0"/>
              <a:t>).</a:t>
            </a:r>
          </a:p>
          <a:p>
            <a:pPr eaLnBrk="1" hangingPunct="1"/>
            <a:r>
              <a:rPr lang="id-ID" altLang="en-US" dirty="0" smtClean="0"/>
              <a:t>H(</a:t>
            </a:r>
            <a:r>
              <a:rPr lang="en-US" altLang="en-US" dirty="0" err="1" smtClean="0"/>
              <a:t>jw</a:t>
            </a:r>
            <a:r>
              <a:rPr lang="id-ID" altLang="en-US" dirty="0" smtClean="0"/>
              <a:t>) bisa perbandingan tegangan terhadap arus, arus terhadap tegangan, tegangan terhadap tegangan, atau arus terhadap arus.</a:t>
            </a:r>
            <a:r>
              <a:rPr lang="en-US" altLang="en-US" dirty="0" smtClean="0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63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7799"/>
              </p:ext>
            </p:extLst>
          </p:nvPr>
        </p:nvGraphicFramePr>
        <p:xfrm>
          <a:off x="950913" y="4818063"/>
          <a:ext cx="750728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3" imgW="2755800" imgH="431640" progId="Equation.3">
                  <p:embed/>
                </p:oleObj>
              </mc:Choice>
              <mc:Fallback>
                <p:oleObj name="Equation" r:id="rId3" imgW="275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4818063"/>
                        <a:ext cx="750728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6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EDF2FE-BF41-4BEB-B028-D27CC20EDC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209</a:t>
            </a:fld>
            <a:endParaRPr lang="en-US" altLang="en-US" sz="140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1946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590800"/>
          <a:ext cx="59436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r:id="rId3" imgW="2800741" imgH="1533739" progId="">
                  <p:embed/>
                </p:oleObj>
              </mc:Choice>
              <mc:Fallback>
                <p:oleObj r:id="rId3" imgW="2800741" imgH="153373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59436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3413D3-E828-403C-BF3D-CA65BF9967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210</a:t>
            </a:fld>
            <a:endParaRPr lang="en-US" altLang="en-US" sz="140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2048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63246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r:id="rId3" imgW="2847619" imgH="1580952" progId="">
                  <p:embed/>
                </p:oleObj>
              </mc:Choice>
              <mc:Fallback>
                <p:oleObj r:id="rId3" imgW="2847619" imgH="158095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6324600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151E3-7080-4434-B154-F0C0351BEF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211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Rangkaian RLC</a:t>
            </a:r>
            <a:endParaRPr lang="en-US" altLang="en-US" smtClean="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600200"/>
          <a:ext cx="4038600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3" imgW="2457143" imgH="1561905" progId="">
                  <p:embed/>
                </p:oleObj>
              </mc:Choice>
              <mc:Fallback>
                <p:oleObj r:id="rId3" imgW="2457143" imgH="156190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4038600" cy="256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85800" y="4419600"/>
          <a:ext cx="80010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5" imgW="3098800" imgH="508000" progId="Equation.3">
                  <p:embed/>
                </p:oleObj>
              </mc:Choice>
              <mc:Fallback>
                <p:oleObj name="Equation" r:id="rId5" imgW="30988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800100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D8A637-4DB0-4088-B4BE-F95B2B7E4D2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54864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BCEAF-AB26-4805-81AF-8797152C09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213</a:t>
            </a:fld>
            <a:endParaRPr lang="en-US" altLang="en-US" sz="140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2355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667000"/>
          <a:ext cx="6477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r:id="rId3" imgW="2991268" imgH="1619476" progId="">
                  <p:embed/>
                </p:oleObj>
              </mc:Choice>
              <mc:Fallback>
                <p:oleObj r:id="rId3" imgW="2991268" imgH="161947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6477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A197A-C414-4D04-8F67-33ABE78926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214</a:t>
            </a:fld>
            <a:endParaRPr lang="en-US" altLang="en-US" sz="140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2458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2667000"/>
          <a:ext cx="4495800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r:id="rId3" imgW="2952381" imgH="2276793" progId="">
                  <p:embed/>
                </p:oleObj>
              </mc:Choice>
              <mc:Fallback>
                <p:oleObj r:id="rId3" imgW="2952381" imgH="227679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4495800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BB07B4-0758-4B44-8552-BEE871A91E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215</a:t>
            </a:fld>
            <a:endParaRPr lang="en-US" altLang="en-US" sz="140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4038600" cy="291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r:id="rId3" imgW="2123810" imgH="1533739" progId="">
                  <p:embed/>
                </p:oleObj>
              </mc:Choice>
              <mc:Fallback>
                <p:oleObj r:id="rId3" imgW="2123810" imgH="153373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4038600" cy="291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990600" y="4648200"/>
          <a:ext cx="7086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5" imgW="3149600" imgH="698500" progId="Equation.3">
                  <p:embed/>
                </p:oleObj>
              </mc:Choice>
              <mc:Fallback>
                <p:oleObj name="Equation" r:id="rId5" imgW="31496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7086600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20F5A4-BEB8-4802-A4E5-58AC0ABE48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216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5486400" cy="468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1D610-F438-4ADE-8FC0-4E5825864DF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217</a:t>
            </a:fld>
            <a:endParaRPr lang="en-US" altLang="en-US" sz="140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2765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590800"/>
          <a:ext cx="6553200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r:id="rId3" imgW="2905531" imgH="1600000" progId="">
                  <p:embed/>
                </p:oleObj>
              </mc:Choice>
              <mc:Fallback>
                <p:oleObj r:id="rId3" imgW="2905531" imgH="16000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6553200" cy="360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FAFE68-26BB-4D76-96EF-A2F6B516FA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218</a:t>
            </a:fld>
            <a:endParaRPr lang="en-US" altLang="en-US" sz="140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phasa :</a:t>
            </a:r>
            <a:endParaRPr lang="en-US" altLang="en-US" sz="2800" smtClean="0"/>
          </a:p>
        </p:txBody>
      </p:sp>
      <p:graphicFrame>
        <p:nvGraphicFramePr>
          <p:cNvPr id="2867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590800"/>
          <a:ext cx="5867400" cy="381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r:id="rId3" imgW="3371429" imgH="2190476" progId="">
                  <p:embed/>
                </p:oleObj>
              </mc:Choice>
              <mc:Fallback>
                <p:oleObj r:id="rId3" imgW="3371429" imgH="219047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5867400" cy="381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C5A6B6-3BE9-4846-AA90-DD8A2DB23B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Latihan </a:t>
            </a:r>
            <a:r>
              <a:rPr lang="en-US" altLang="en-US" smtClean="0"/>
              <a:t>1</a:t>
            </a:r>
            <a:endParaRPr lang="en-GB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8135937" cy="43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F70810-EACC-4A0D-9BD5-C99FBAB398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219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Resonansi</a:t>
            </a:r>
            <a:endParaRPr lang="en-US" alt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Resonansi adalah suatu kondisi dimana rangkaian dieksitasi dengan frekuensi naturalnya, ini menyebabkan nilai |H(j</a:t>
            </a:r>
            <a:r>
              <a:rPr lang="el-GR" altLang="en-US" sz="2800" smtClean="0"/>
              <a:t>ω</a:t>
            </a:r>
            <a:r>
              <a:rPr lang="id-ID" altLang="en-US" sz="2800" smtClean="0"/>
              <a:t>)| mencapai nilai minimum atau maksimum</a:t>
            </a:r>
          </a:p>
          <a:p>
            <a:pPr eaLnBrk="1" hangingPunct="1"/>
            <a:r>
              <a:rPr lang="id-ID" altLang="en-US" sz="2800" smtClean="0"/>
              <a:t>Frekuensi yang menyebabkan kondisi tersebut terjadi disebut dengan </a:t>
            </a:r>
            <a:r>
              <a:rPr lang="id-ID" altLang="en-US" sz="2800" i="1" smtClean="0"/>
              <a:t>frekuensi resonansi </a:t>
            </a:r>
            <a:r>
              <a:rPr lang="id-ID" altLang="en-US" sz="2800" smtClean="0"/>
              <a:t>(</a:t>
            </a:r>
            <a:r>
              <a:rPr lang="el-GR" altLang="en-US" sz="2800" smtClean="0"/>
              <a:t>ω</a:t>
            </a:r>
            <a:r>
              <a:rPr lang="id-ID" altLang="en-US" sz="2800" smtClean="0"/>
              <a:t>o)</a:t>
            </a:r>
          </a:p>
          <a:p>
            <a:pPr eaLnBrk="1" hangingPunct="1"/>
            <a:r>
              <a:rPr lang="id-ID" altLang="en-US" sz="2800" smtClean="0"/>
              <a:t>Suatu rangkaian dikatakan beresonansi ketika tegangan terpasang V</a:t>
            </a:r>
            <a:r>
              <a:rPr lang="id-ID" altLang="en-US" sz="2800" b="1" smtClean="0"/>
              <a:t> </a:t>
            </a:r>
            <a:r>
              <a:rPr lang="id-ID" altLang="en-US" sz="2800" smtClean="0"/>
              <a:t>dan arus yang dihasilkan I dalam kondisi satu phasa.</a:t>
            </a:r>
            <a:r>
              <a:rPr lang="en-US" altLang="en-US" sz="2800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158305-AC9B-4236-BE43-3BA8FE8AD5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220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u="sng" smtClean="0"/>
              <a:t/>
            </a:r>
            <a:br>
              <a:rPr lang="en-GB" altLang="en-US" sz="4000" u="sng" smtClean="0"/>
            </a:br>
            <a:r>
              <a:rPr lang="it-IT" altLang="en-US" sz="4000" smtClean="0"/>
              <a:t>Resonansi Seri</a:t>
            </a:r>
            <a:r>
              <a:rPr lang="en-GB" altLang="en-US" sz="4000" u="sng" smtClean="0"/>
              <a:t/>
            </a:r>
            <a:br>
              <a:rPr lang="en-GB" altLang="en-US" sz="4000" u="sng" smtClean="0"/>
            </a:br>
            <a:endParaRPr lang="en-US" altLang="en-US" sz="4000" u="sng" smtClean="0"/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828800"/>
          <a:ext cx="12906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Bitmap Image" r:id="rId3" imgW="638264" imgH="1695687" progId="Paint.Picture">
                  <p:embed/>
                </p:oleObj>
              </mc:Choice>
              <mc:Fallback>
                <p:oleObj name="Bitmap Image" r:id="rId3" imgW="638264" imgH="169568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1290638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96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7B7853-B5B0-4EAF-A897-73B3B1DC19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221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Resonansi Paralel</a:t>
            </a:r>
            <a:endParaRPr lang="en-US" altLang="en-US" u="sng" smtClean="0"/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8600" y="1447800"/>
          <a:ext cx="4114800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Bitmap Image" r:id="rId3" imgW="2295238" imgH="1095528" progId="Paint.Picture">
                  <p:embed/>
                </p:oleObj>
              </mc:Choice>
              <mc:Fallback>
                <p:oleObj name="Bitmap Image" r:id="rId3" imgW="2295238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4114800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4958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F7D832-3AB4-413D-BF3B-181F69A366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222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Faktor Kualitas (Q)</a:t>
            </a:r>
            <a:endParaRPr lang="en-US" alt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Faktor kualitas merupakan ukuran selektivitas rangkaian resonator dimana rangkaian resonator merupakan rangkaian filter BPF dengan lebar pita/</a:t>
            </a:r>
            <a:r>
              <a:rPr lang="id-ID" altLang="en-US" i="1" smtClean="0"/>
              <a:t>bandwidth</a:t>
            </a:r>
            <a:r>
              <a:rPr lang="id-ID" altLang="en-US" smtClean="0"/>
              <a:t> sempit. Semakin besar nilai Q maka semakin sempit lebar pita/</a:t>
            </a:r>
            <a:r>
              <a:rPr lang="id-ID" altLang="en-US" i="1" smtClean="0"/>
              <a:t>bandwidth</a:t>
            </a:r>
            <a:r>
              <a:rPr lang="id-ID" altLang="en-US" smtClean="0"/>
              <a:t>.</a:t>
            </a:r>
            <a:r>
              <a:rPr lang="en-US" altLang="en-US" smtClean="0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2774" name="Object 4"/>
          <p:cNvGraphicFramePr>
            <a:graphicFrameLocks noChangeAspect="1"/>
          </p:cNvGraphicFramePr>
          <p:nvPr/>
        </p:nvGraphicFramePr>
        <p:xfrm>
          <a:off x="762000" y="4648200"/>
          <a:ext cx="7848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3390900" imgH="419100" progId="Equation.3">
                  <p:embed/>
                </p:oleObj>
              </mc:Choice>
              <mc:Fallback>
                <p:oleObj name="Equation" r:id="rId3" imgW="3390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48200"/>
                        <a:ext cx="78486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064EE3-235C-432D-BC2F-6A399EEDF8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223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i="1" smtClean="0"/>
              <a:t>Pada Komponen RL</a:t>
            </a:r>
            <a:r>
              <a:rPr lang="id-ID" altLang="en-US" smtClean="0"/>
              <a:t> </a:t>
            </a:r>
            <a:endParaRPr lang="en-US" altLang="en-US" smtClean="0"/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1611313"/>
          <a:ext cx="35052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Bitmap Image" r:id="rId3" imgW="1867161" imgH="561905" progId="Paint.Picture">
                  <p:embed/>
                </p:oleObj>
              </mc:Choice>
              <mc:Fallback>
                <p:oleObj name="Bitmap Image" r:id="rId3" imgW="1867161" imgH="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11313"/>
                        <a:ext cx="350520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334000" y="1660525"/>
          <a:ext cx="1600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5" imgW="609336" imgH="393529" progId="Equation.3">
                  <p:embed/>
                </p:oleObj>
              </mc:Choice>
              <mc:Fallback>
                <p:oleObj name="Equation" r:id="rId5" imgW="609336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60525"/>
                        <a:ext cx="1600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457200" y="2895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4400" i="1">
                <a:solidFill>
                  <a:schemeClr val="tx2"/>
                </a:solidFill>
              </a:rPr>
              <a:t>Pada Komponen R</a:t>
            </a:r>
            <a:r>
              <a:rPr lang="en-US" altLang="en-US" sz="4400" i="1">
                <a:solidFill>
                  <a:schemeClr val="tx2"/>
                </a:solidFill>
              </a:rPr>
              <a:t>C</a:t>
            </a:r>
            <a:r>
              <a:rPr lang="id-ID" altLang="en-US" sz="4400">
                <a:solidFill>
                  <a:schemeClr val="tx2"/>
                </a:solidFill>
              </a:rPr>
              <a:t> </a:t>
            </a:r>
            <a:endParaRPr lang="en-US" altLang="en-US" sz="4400">
              <a:solidFill>
                <a:schemeClr val="tx2"/>
              </a:solidFill>
            </a:endParaRPr>
          </a:p>
        </p:txBody>
      </p:sp>
      <p:graphicFrame>
        <p:nvGraphicFramePr>
          <p:cNvPr id="33800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4648200"/>
          <a:ext cx="31242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Bitmap Image" r:id="rId7" imgW="1676634" imgH="571731" progId="Paint.Picture">
                  <p:embed/>
                </p:oleObj>
              </mc:Choice>
              <mc:Fallback>
                <p:oleObj name="Bitmap Image" r:id="rId7" imgW="1676634" imgH="571731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31242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3802" name="Object 11"/>
          <p:cNvGraphicFramePr>
            <a:graphicFrameLocks noChangeAspect="1"/>
          </p:cNvGraphicFramePr>
          <p:nvPr/>
        </p:nvGraphicFramePr>
        <p:xfrm>
          <a:off x="5410200" y="4424363"/>
          <a:ext cx="18288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9" imgW="723586" imgH="393529" progId="Equation.3">
                  <p:embed/>
                </p:oleObj>
              </mc:Choice>
              <mc:Fallback>
                <p:oleObj name="Equation" r:id="rId9" imgW="72358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24363"/>
                        <a:ext cx="182880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0A65CC-A3D9-4CD2-9938-E4A848F957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224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i="1" smtClean="0"/>
              <a:t>Pada Komponen RLC</a:t>
            </a:r>
            <a:r>
              <a:rPr lang="id-ID" altLang="en-US" smtClean="0"/>
              <a:t> </a:t>
            </a:r>
            <a:endParaRPr lang="en-US" altLang="en-US" smtClean="0"/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2057400"/>
          <a:ext cx="38862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Bitmap Image" r:id="rId3" imgW="2343477" imgH="552527" progId="Paint.Picture">
                  <p:embed/>
                </p:oleObj>
              </mc:Choice>
              <mc:Fallback>
                <p:oleObj name="Bitmap Image" r:id="rId3" imgW="2343477" imgH="55252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38862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105400" y="1905000"/>
          <a:ext cx="33528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5" imgW="1104900" imgH="431800" progId="Equation.3">
                  <p:embed/>
                </p:oleObj>
              </mc:Choice>
              <mc:Fallback>
                <p:oleObj name="Equation" r:id="rId5" imgW="1104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05000"/>
                        <a:ext cx="33528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DC4F2-BB72-4F3E-ABD2-4585089FF2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225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i="1" smtClean="0"/>
              <a:t>Pada Komponen RL</a:t>
            </a:r>
            <a:r>
              <a:rPr lang="id-ID" altLang="en-US" smtClean="0"/>
              <a:t> </a:t>
            </a:r>
            <a:endParaRPr lang="en-US" altLang="en-US" smtClean="0"/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1403350"/>
          <a:ext cx="24384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Bitmap Image" r:id="rId3" imgW="1561905" imgH="1200318" progId="Paint.Picture">
                  <p:embed/>
                </p:oleObj>
              </mc:Choice>
              <mc:Fallback>
                <p:oleObj name="Bitmap Image" r:id="rId3" imgW="1561905" imgH="120031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03350"/>
                        <a:ext cx="24384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648200" y="1676400"/>
          <a:ext cx="16764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5" imgW="596900" imgH="431800" progId="Equation.3">
                  <p:embed/>
                </p:oleObj>
              </mc:Choice>
              <mc:Fallback>
                <p:oleObj name="Equation" r:id="rId5" imgW="596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6764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457200" y="3124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4400" i="1">
                <a:solidFill>
                  <a:schemeClr val="tx2"/>
                </a:solidFill>
              </a:rPr>
              <a:t>Pada Komponen R</a:t>
            </a:r>
            <a:r>
              <a:rPr lang="en-US" altLang="en-US" sz="4400" i="1">
                <a:solidFill>
                  <a:schemeClr val="tx2"/>
                </a:solidFill>
              </a:rPr>
              <a:t>C</a:t>
            </a:r>
            <a:r>
              <a:rPr lang="id-ID" altLang="en-US" sz="4400">
                <a:solidFill>
                  <a:schemeClr val="tx2"/>
                </a:solidFill>
              </a:rPr>
              <a:t> </a:t>
            </a:r>
            <a:endParaRPr lang="en-US" altLang="en-US" sz="4400">
              <a:solidFill>
                <a:schemeClr val="tx2"/>
              </a:solidFill>
            </a:endParaRPr>
          </a:p>
        </p:txBody>
      </p:sp>
      <p:graphicFrame>
        <p:nvGraphicFramePr>
          <p:cNvPr id="35848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4191000"/>
          <a:ext cx="25908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Bitmap Image" r:id="rId7" imgW="1628571" imgH="1228571" progId="Paint.Picture">
                  <p:embed/>
                </p:oleObj>
              </mc:Choice>
              <mc:Fallback>
                <p:oleObj name="Bitmap Image" r:id="rId7" imgW="1628571" imgH="1228571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25908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5850" name="Object 11"/>
          <p:cNvGraphicFramePr>
            <a:graphicFrameLocks noChangeAspect="1"/>
          </p:cNvGraphicFramePr>
          <p:nvPr/>
        </p:nvGraphicFramePr>
        <p:xfrm>
          <a:off x="4800600" y="4648200"/>
          <a:ext cx="21336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9" imgW="672808" imgH="228501" progId="Equation.3">
                  <p:embed/>
                </p:oleObj>
              </mc:Choice>
              <mc:Fallback>
                <p:oleObj name="Equation" r:id="rId9" imgW="67280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48200"/>
                        <a:ext cx="21336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CE3253-D4F5-4E7B-9143-A9BC1CBEB3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226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Bandwidth (BW) 3dB</a:t>
            </a:r>
            <a:endParaRPr lang="en-US" alt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Lebar pita pada saat terjadi level dayanya adalah ½ dari daya maksimum</a:t>
            </a:r>
            <a:r>
              <a:rPr lang="en-US" altLang="en-US" sz="2800" smtClean="0"/>
              <a:t> </a:t>
            </a:r>
          </a:p>
        </p:txBody>
      </p:sp>
      <p:graphicFrame>
        <p:nvGraphicFramePr>
          <p:cNvPr id="3686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3733800"/>
          <a:ext cx="5410200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r:id="rId3" imgW="3057143" imgH="1533739" progId="">
                  <p:embed/>
                </p:oleObj>
              </mc:Choice>
              <mc:Fallback>
                <p:oleObj r:id="rId3" imgW="3057143" imgH="153373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5410200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D00443-4A34-4034-955E-8369ED6533B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227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82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F7CA63-F78E-4FEE-B203-42DA60E93BC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228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001000" cy="536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EAA31-2CCF-41C7-B5B3-9E5713B1E5F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193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Latihan </a:t>
            </a:r>
            <a:r>
              <a:rPr lang="en-US" altLang="en-US" smtClean="0"/>
              <a:t>2</a:t>
            </a:r>
            <a:endParaRPr lang="en-GB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7920038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1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11FC2E-4845-43A2-AC1B-3DE9B22C17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229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Faktor kualitas dapat dinyatakan sebagai perbandingan frekuensi resonansi terhadap bandwidth.</a:t>
            </a:r>
            <a:r>
              <a:rPr lang="en-US" altLang="en-US" smtClean="0"/>
              <a:t>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914400" y="3505200"/>
          <a:ext cx="3505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167893" imgH="431613" progId="Equation.3">
                  <p:embed/>
                </p:oleObj>
              </mc:Choice>
              <mc:Fallback>
                <p:oleObj name="Equation" r:id="rId3" imgW="1167893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5052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E1F8D4-D51F-4B03-A013-C3B084EBD7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194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Respon frekuensi merupakan hubungan atau relasi frekuensi tak bebas pada kedua besaran magnitude dan phasa diantara input sinusoidal </a:t>
            </a:r>
            <a:r>
              <a:rPr lang="id-ID" altLang="en-US" i="1" smtClean="0"/>
              <a:t>steady state</a:t>
            </a:r>
            <a:r>
              <a:rPr lang="id-ID" altLang="en-US" smtClean="0"/>
              <a:t> dan output sinusoidal </a:t>
            </a:r>
            <a:r>
              <a:rPr lang="id-ID" altLang="en-US" i="1" smtClean="0"/>
              <a:t>steady state</a:t>
            </a:r>
            <a:r>
              <a:rPr lang="en-US" altLang="en-US" smtClean="0"/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914400" y="4343400"/>
          <a:ext cx="327660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066800" imgH="419100" progId="Equation.3">
                  <p:embed/>
                </p:oleObj>
              </mc:Choice>
              <mc:Fallback>
                <p:oleObj name="Equation" r:id="rId3" imgW="106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3276600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DE7074-2F51-4801-8604-CA0E4CA3AAD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195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dimana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685800" y="2193925"/>
          <a:ext cx="55626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603500" imgH="914400" progId="Equation.3">
                  <p:embed/>
                </p:oleObj>
              </mc:Choice>
              <mc:Fallback>
                <p:oleObj name="Equation" r:id="rId3" imgW="26035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93925"/>
                        <a:ext cx="55626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BE2AFB-E721-4A47-8CB0-51C15B9EA7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196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Rangkaian RL</a:t>
            </a:r>
            <a:endParaRPr lang="en-US" altLang="en-US" smtClean="0"/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524000"/>
          <a:ext cx="33528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2048161" imgH="1495634" progId="">
                  <p:embed/>
                </p:oleObj>
              </mc:Choice>
              <mc:Fallback>
                <p:oleObj r:id="rId3" imgW="2048161" imgH="149563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3352800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838200" y="4343400"/>
          <a:ext cx="571500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2171700" imgH="508000" progId="Equation.3">
                  <p:embed/>
                </p:oleObj>
              </mc:Choice>
              <mc:Fallback>
                <p:oleObj name="Equation" r:id="rId5" imgW="21717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5715000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BD094-3C67-4F5D-9043-E3A3225528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197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66294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E6AB8-393A-4F85-9696-AF5DA65500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198</a:t>
            </a:fld>
            <a:endParaRPr lang="en-US" altLang="en-US" sz="140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altLang="en-US" sz="2800" smtClean="0"/>
              <a:t>Gambar respon frekuensi magnitude :</a:t>
            </a:r>
            <a:endParaRPr lang="en-US" altLang="en-US" sz="2800" smtClean="0"/>
          </a:p>
        </p:txBody>
      </p:sp>
      <p:graphicFrame>
        <p:nvGraphicFramePr>
          <p:cNvPr id="819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667000"/>
          <a:ext cx="5486400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3" imgW="2715004" imgH="1571844" progId="">
                  <p:embed/>
                </p:oleObj>
              </mc:Choice>
              <mc:Fallback>
                <p:oleObj r:id="rId3" imgW="2715004" imgH="157184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5486400" cy="317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321</Words>
  <Application>Microsoft Office PowerPoint</Application>
  <PresentationFormat>On-screen Show (4:3)</PresentationFormat>
  <Paragraphs>80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Default Design</vt:lpstr>
      <vt:lpstr>Equation</vt:lpstr>
      <vt:lpstr>Bitmap Image</vt:lpstr>
      <vt:lpstr>Bab 6. Fungsi Transfer dan Respon Frekuensi    </vt:lpstr>
      <vt:lpstr>Fungsi Transfer</vt:lpstr>
      <vt:lpstr>Latihan 1</vt:lpstr>
      <vt:lpstr>Latihan 2</vt:lpstr>
      <vt:lpstr>PowerPoint Presentation</vt:lpstr>
      <vt:lpstr>PowerPoint Presentation</vt:lpstr>
      <vt:lpstr>Rangkaian RL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Rangkaian RC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Rangkaian RLC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Resonansi</vt:lpstr>
      <vt:lpstr> Resonansi Seri </vt:lpstr>
      <vt:lpstr>Resonansi Paralel</vt:lpstr>
      <vt:lpstr>Faktor Kualitas (Q)</vt:lpstr>
      <vt:lpstr>Pada Komponen RL </vt:lpstr>
      <vt:lpstr>Pada Komponen RLC </vt:lpstr>
      <vt:lpstr>Pada Komponen RL </vt:lpstr>
      <vt:lpstr>Bandwidth (BW) 3dB</vt:lpstr>
      <vt:lpstr>PowerPoint Presentation</vt:lpstr>
      <vt:lpstr>PowerPoint Presentation</vt:lpstr>
      <vt:lpstr>PowerPoint Presentation</vt:lpstr>
    </vt:vector>
  </TitlesOfParts>
  <Company>ITTelkom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Mohamad Ramdhani</dc:creator>
  <cp:lastModifiedBy>Own</cp:lastModifiedBy>
  <cp:revision>54</cp:revision>
  <dcterms:created xsi:type="dcterms:W3CDTF">2009-05-05T07:01:01Z</dcterms:created>
  <dcterms:modified xsi:type="dcterms:W3CDTF">2016-11-27T07:42:20Z</dcterms:modified>
</cp:coreProperties>
</file>