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8"/>
  </p:notesMasterIdLst>
  <p:handoutMasterIdLst>
    <p:handoutMasterId r:id="rId29"/>
  </p:handoutMasterIdLst>
  <p:sldIdLst>
    <p:sldId id="256" r:id="rId2"/>
    <p:sldId id="408" r:id="rId3"/>
    <p:sldId id="322" r:id="rId4"/>
    <p:sldId id="385" r:id="rId5"/>
    <p:sldId id="386" r:id="rId6"/>
    <p:sldId id="388" r:id="rId7"/>
    <p:sldId id="389" r:id="rId8"/>
    <p:sldId id="424" r:id="rId9"/>
    <p:sldId id="425" r:id="rId10"/>
    <p:sldId id="426" r:id="rId11"/>
    <p:sldId id="427" r:id="rId12"/>
    <p:sldId id="390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23" r:id="rId23"/>
    <p:sldId id="404" r:id="rId24"/>
    <p:sldId id="405" r:id="rId25"/>
    <p:sldId id="406" r:id="rId26"/>
    <p:sldId id="407" r:id="rId2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FF6600"/>
    <a:srgbClr val="000000"/>
    <a:srgbClr val="003300"/>
    <a:srgbClr val="00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419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628C5A6-0BB8-4944-9D06-FB0E6D490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36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n-US" alt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14DF101-A161-44EB-8157-55E76CD87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385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F5C90-5D72-4806-9195-67A7AA10DB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756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8122E-D24D-4A52-A9E6-4C84CED2B6E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180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1BEDD-231D-4499-B35C-69405BB8E30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049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F2AA9-D7A6-4F72-AEFC-980620315D9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25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7B498-2091-41AE-A111-02738E39D94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523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F79D6-C136-4832-989C-A882881956C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76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DF686-3CA5-42C3-B505-D8185E0185A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904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65957-AF4F-476E-88D1-D8154A0A820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234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5DA18-75E2-488C-814B-3443BAAB26D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064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07DF7-193E-4904-9A87-69B1C825E71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992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CD0FC-05FD-468E-AD5B-B19D1E150D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539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408BB-08FD-4997-8F3F-FE757C8C857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581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D417A-494D-4D4B-95F2-64BA5CB2489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7217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7D79-9252-447F-B708-AE3E2CA6EA6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415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A404A-AEC5-4878-81D6-284FA0B616F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916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1A43D-F555-438E-B199-AF57246DE24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96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D96E8-76B1-4F66-B891-E6FD33A3694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243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CB02-BB54-4DC2-9B94-E7300227168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8848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470E1-74CD-4C89-9857-F9BF8F12C0B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130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9FDC7-F4E8-45EA-9C7D-8B30714957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33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7C985-50FE-4D11-8258-41AF18A915A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49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9EA5E-1F1A-4B52-9E5F-284AC4A639A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018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08BCC-2863-4DB4-8C3F-01F2DBF55F1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21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EA850-4232-4B9A-829F-50F4C2AF0EE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325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7C613-A74E-459B-8242-1EE24CCCF76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816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740631-1031-44D8-BD91-D3DAF802B6B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90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4FAA-8FF8-4E03-8B64-5F0B0FD665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04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6E3CB-BDBD-4DBC-9352-1E5FF41930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04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9248-4AF5-4CF1-B6F1-FC2C59336A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287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D92AFF-2081-49E3-8427-888D04491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54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87C96BE-026A-4732-8D3B-62228AB5C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24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0B2704-6FA8-4855-B825-79EF5DF96C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20342-6EF9-4D61-ACD4-7FCAD0BDE7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4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0BE2-4E25-492D-8767-57867070FE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18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0FCE-F6AF-4FB1-AC4D-7EF68CB931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56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7756-89D9-4AED-A156-B62BCBAFD0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71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4757A-8838-4B91-ACE0-2320F85F34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83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6446B-24F9-4543-8076-F69D66929D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35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C37D-DC47-4D7F-82F1-D689C7E2960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1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DBCB5-5C7D-4ACF-8AB7-3A8FB6C322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45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89D7-8AB7-45C4-ADBA-35CE0477ED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07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jpeg"/><Relationship Id="rId3" Type="http://schemas.openxmlformats.org/officeDocument/2006/relationships/image" Target="../media/image45.jpeg"/><Relationship Id="rId7" Type="http://schemas.openxmlformats.org/officeDocument/2006/relationships/image" Target="../media/image4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3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5.wmf"/><Relationship Id="rId4" Type="http://schemas.openxmlformats.org/officeDocument/2006/relationships/image" Target="../media/image67.jpeg"/><Relationship Id="rId9" Type="http://schemas.openxmlformats.org/officeDocument/2006/relationships/oleObject" Target="../embeddings/oleObject5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8686800" cy="3276600"/>
          </a:xfrm>
        </p:spPr>
        <p:txBody>
          <a:bodyPr/>
          <a:lstStyle/>
          <a:p>
            <a:endParaRPr lang="en-US" alt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6324600" cy="1371600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Bab 5</a:t>
            </a:r>
            <a:endParaRPr lang="en-US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Analisis</a:t>
            </a:r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Sinusoidal Steady-State (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Keadaan</a:t>
            </a:r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Tunak</a:t>
            </a:r>
            <a:r>
              <a:rPr lang="en-US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EE61916-08E3-4EF0-ACC5-8D7965AD56A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</a:t>
            </a:r>
            <a:r>
              <a:rPr lang="en-US" altLang="en-US" sz="4000" dirty="0" smtClean="0"/>
              <a:t>(4)</a:t>
            </a:r>
            <a:endParaRPr lang="en-US" altLang="en-US" sz="4000" dirty="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077200" cy="2514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5:</a:t>
            </a:r>
          </a:p>
          <a:p>
            <a:pPr marL="533400" indent="-533400">
              <a:buFontTx/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>   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Transformasikan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ke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bentuk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sinusiodal</a:t>
            </a:r>
            <a:r>
              <a:rPr lang="en-US" altLang="zh-TW" sz="2400" dirty="0" smtClean="0">
                <a:ea typeface="PMingLiU" panose="02020500000000000000" pitchFamily="18" charset="-120"/>
              </a:rPr>
              <a:t>: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1104900" lvl="1" indent="-457200">
              <a:buFontTx/>
              <a:buAutoNum type="alphaLcPeriod"/>
            </a:pPr>
            <a:r>
              <a:rPr lang="en-US" altLang="zh-TW" sz="2400" dirty="0">
                <a:ea typeface="PMingLiU" panose="02020500000000000000" pitchFamily="18" charset="-120"/>
              </a:rPr>
              <a:t>    </a:t>
            </a:r>
          </a:p>
          <a:p>
            <a:pPr marL="1104900" lvl="1" indent="-457200">
              <a:buFontTx/>
              <a:buAutoNum type="alphaLcPeriod"/>
            </a:pPr>
            <a:r>
              <a:rPr lang="en-US" altLang="zh-TW" sz="2400" dirty="0">
                <a:ea typeface="PMingLiU" panose="02020500000000000000" pitchFamily="18" charset="-120"/>
              </a:rPr>
              <a:t>                           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4917-9A7A-4F80-B8C6-B4E3E2033C7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89" name="Rectangle 1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1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3" name="Rectangle 1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6" name="Rectangle 20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499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55004" name="Group 28"/>
          <p:cNvGrpSpPr>
            <a:grpSpLocks/>
          </p:cNvGrpSpPr>
          <p:nvPr/>
        </p:nvGrpSpPr>
        <p:grpSpPr bwMode="auto">
          <a:xfrm>
            <a:off x="1676400" y="2536825"/>
            <a:ext cx="2133600" cy="815975"/>
            <a:chOff x="1056" y="1838"/>
            <a:chExt cx="1344" cy="514"/>
          </a:xfrm>
        </p:grpSpPr>
        <p:graphicFrame>
          <p:nvGraphicFramePr>
            <p:cNvPr id="254995" name="Object 19"/>
            <p:cNvGraphicFramePr>
              <a:graphicFrameLocks noChangeAspect="1"/>
            </p:cNvGraphicFramePr>
            <p:nvPr/>
          </p:nvGraphicFramePr>
          <p:xfrm>
            <a:off x="1056" y="1838"/>
            <a:ext cx="134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658" name="Equation" r:id="rId4" imgW="1066680" imgH="177480" progId="Equation.3">
                    <p:embed/>
                  </p:oleObj>
                </mc:Choice>
                <mc:Fallback>
                  <p:oleObj name="Equation" r:id="rId4" imgW="1066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838"/>
                          <a:ext cx="134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4997" name="Object 21"/>
            <p:cNvGraphicFramePr>
              <a:graphicFrameLocks noChangeAspect="1"/>
            </p:cNvGraphicFramePr>
            <p:nvPr/>
          </p:nvGraphicFramePr>
          <p:xfrm>
            <a:off x="1073" y="2122"/>
            <a:ext cx="1279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659" name="Equation" r:id="rId6" imgW="1104840" imgH="203040" progId="Equation.3">
                    <p:embed/>
                  </p:oleObj>
                </mc:Choice>
                <mc:Fallback>
                  <p:oleObj name="Equation" r:id="rId6" imgW="1104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2122"/>
                          <a:ext cx="1279" cy="23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500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55003" name="Group 27"/>
          <p:cNvGrpSpPr>
            <a:grpSpLocks/>
          </p:cNvGrpSpPr>
          <p:nvPr/>
        </p:nvGrpSpPr>
        <p:grpSpPr bwMode="auto">
          <a:xfrm>
            <a:off x="457200" y="4343400"/>
            <a:ext cx="7239000" cy="1738313"/>
            <a:chOff x="288" y="2736"/>
            <a:chExt cx="4560" cy="1095"/>
          </a:xfrm>
        </p:grpSpPr>
        <p:sp>
          <p:nvSpPr>
            <p:cNvPr id="254986" name="Text Box 10"/>
            <p:cNvSpPr txBox="1">
              <a:spLocks noChangeArrowheads="1"/>
            </p:cNvSpPr>
            <p:nvPr/>
          </p:nvSpPr>
          <p:spPr bwMode="auto">
            <a:xfrm>
              <a:off x="288" y="2736"/>
              <a:ext cx="4560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000" b="1" u="sng" dirty="0" err="1" smtClean="0">
                  <a:latin typeface="Verdana" panose="020B0604030504040204" pitchFamily="34" charset="0"/>
                </a:rPr>
                <a:t>Solusi</a:t>
              </a:r>
              <a:r>
                <a:rPr lang="en-US" altLang="en-US" sz="2400" dirty="0" smtClean="0">
                  <a:latin typeface="Verdana" panose="020B0604030504040204" pitchFamily="34" charset="0"/>
                </a:rPr>
                <a:t>:</a:t>
              </a:r>
              <a:endParaRPr lang="en-US" altLang="en-US" sz="2400" dirty="0">
                <a:latin typeface="Verdana" panose="020B0604030504040204" pitchFamily="34" charset="0"/>
              </a:endParaRPr>
            </a:p>
            <a:p>
              <a:pPr lvl="1" eaLnBrk="0" hangingPunct="0">
                <a:spcBef>
                  <a:spcPct val="40000"/>
                </a:spcBef>
                <a:buFontTx/>
                <a:buAutoNum type="alphaLcParenR"/>
              </a:pP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  </a:t>
              </a:r>
              <a:r>
                <a:rPr lang="fr-F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v(t) = 10cos(</a:t>
              </a:r>
              <a:r>
                <a:rPr lang="fr-FR" altLang="zh-TW" sz="2000" i="1" dirty="0" err="1">
                  <a:latin typeface="Symbol" panose="05050102010706020507" pitchFamily="18" charset="2"/>
                  <a:ea typeface="PMingLiU" panose="02020500000000000000" pitchFamily="18" charset="-120"/>
                </a:rPr>
                <a:t>w</a:t>
              </a:r>
              <a:r>
                <a:rPr lang="fr-FR" altLang="zh-TW" sz="2000" i="1" dirty="0" err="1">
                  <a:latin typeface="Verdana" panose="020B0604030504040204" pitchFamily="34" charset="0"/>
                  <a:ea typeface="PMingLiU" panose="02020500000000000000" pitchFamily="18" charset="-120"/>
                </a:rPr>
                <a:t>t</a:t>
              </a:r>
              <a:r>
                <a:rPr lang="fr-F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 + 210</a:t>
              </a:r>
              <a:r>
                <a:rPr lang="fr-FR" altLang="zh-TW" sz="2000" i="1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fr-F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) </a:t>
              </a:r>
              <a:r>
                <a:rPr lang="fr-FR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V</a:t>
              </a:r>
              <a:endParaRPr lang="en-US" altLang="zh-TW" sz="2000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lvl="1" eaLnBrk="0" hangingPunct="0">
                <a:spcBef>
                  <a:spcPct val="40000"/>
                </a:spcBef>
                <a:buFontTx/>
                <a:buAutoNum type="alphaLcParenR"/>
              </a:pP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  </a:t>
              </a:r>
            </a:p>
            <a:p>
              <a:pPr lvl="1" eaLnBrk="0" hangingPunct="0">
                <a:spcBef>
                  <a:spcPct val="40000"/>
                </a:spcBef>
              </a:pPr>
              <a:r>
                <a:rPr lang="en-US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      </a:t>
              </a:r>
              <a:r>
                <a:rPr lang="en-US" altLang="zh-TW" sz="2000" i="1" dirty="0" err="1">
                  <a:latin typeface="Verdana" panose="020B0604030504040204" pitchFamily="34" charset="0"/>
                  <a:ea typeface="PMingLiU" panose="02020500000000000000" pitchFamily="18" charset="-120"/>
                </a:rPr>
                <a:t>i</a:t>
              </a:r>
              <a:r>
                <a:rPr lang="en-US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(t) = 13cos(</a:t>
              </a:r>
              <a:r>
                <a:rPr lang="en-US" altLang="zh-TW" sz="2000" i="1" dirty="0" err="1">
                  <a:latin typeface="Symbol" panose="05050102010706020507" pitchFamily="18" charset="2"/>
                  <a:ea typeface="PMingLiU" panose="02020500000000000000" pitchFamily="18" charset="-120"/>
                </a:rPr>
                <a:t>w</a:t>
              </a:r>
              <a:r>
                <a:rPr lang="en-US" altLang="zh-TW" sz="2000" i="1" dirty="0" err="1">
                  <a:latin typeface="Verdana" panose="020B0604030504040204" pitchFamily="34" charset="0"/>
                  <a:ea typeface="PMingLiU" panose="02020500000000000000" pitchFamily="18" charset="-120"/>
                </a:rPr>
                <a:t>t</a:t>
              </a:r>
              <a:r>
                <a:rPr lang="en-US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 + 22.62</a:t>
              </a:r>
              <a:r>
                <a:rPr lang="en-US" altLang="zh-TW" sz="2000" i="1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en-US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) A</a:t>
              </a:r>
              <a:endParaRPr lang="en-US" altLang="en-US" sz="2000" i="1" dirty="0">
                <a:latin typeface="Verdana" panose="020B0604030504040204" pitchFamily="34" charset="0"/>
              </a:endParaRPr>
            </a:p>
          </p:txBody>
        </p:sp>
        <p:graphicFrame>
          <p:nvGraphicFramePr>
            <p:cNvPr id="254999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960" y="3264"/>
            <a:ext cx="3072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6660" name="Equation" r:id="rId8" imgW="3111480" imgH="393480" progId="Equation.3">
                    <p:embed/>
                  </p:oleObj>
                </mc:Choice>
                <mc:Fallback>
                  <p:oleObj name="Equation" r:id="rId8" imgW="31114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264"/>
                          <a:ext cx="3072" cy="3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110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</a:t>
            </a:r>
            <a:r>
              <a:rPr lang="en-US" altLang="en-US" sz="4000" dirty="0" smtClean="0"/>
              <a:t>(5)</a:t>
            </a:r>
            <a:endParaRPr lang="en-US" altLang="en-US" sz="4000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001000" cy="4953000"/>
          </a:xfrm>
        </p:spPr>
        <p:txBody>
          <a:bodyPr>
            <a:normAutofit fontScale="92500" lnSpcReduction="20000"/>
          </a:bodyPr>
          <a:lstStyle/>
          <a:p>
            <a:pPr marL="465138" indent="-465138">
              <a:lnSpc>
                <a:spcPct val="90000"/>
              </a:lnSpc>
              <a:buFontTx/>
              <a:buNone/>
            </a:pPr>
            <a:r>
              <a:rPr lang="en-US" altLang="zh-TW" sz="2800" dirty="0" err="1" smtClean="0">
                <a:ea typeface="PMingLiU" panose="02020500000000000000" pitchFamily="18" charset="-120"/>
              </a:rPr>
              <a:t>Operasi</a:t>
            </a:r>
            <a:r>
              <a:rPr lang="en-US" altLang="zh-TW" sz="2800" dirty="0" smtClean="0">
                <a:ea typeface="PMingLiU" panose="02020500000000000000" pitchFamily="18" charset="-120"/>
              </a:rPr>
              <a:t> </a:t>
            </a:r>
            <a:r>
              <a:rPr lang="en-US" altLang="zh-TW" sz="2800" dirty="0" err="1" smtClean="0">
                <a:ea typeface="PMingLiU" panose="02020500000000000000" pitchFamily="18" charset="-120"/>
              </a:rPr>
              <a:t>Matematikan</a:t>
            </a:r>
            <a:r>
              <a:rPr lang="en-US" altLang="zh-TW" sz="2800" dirty="0" smtClean="0">
                <a:ea typeface="PMingLiU" panose="02020500000000000000" pitchFamily="18" charset="-120"/>
              </a:rPr>
              <a:t> </a:t>
            </a:r>
            <a:r>
              <a:rPr lang="en-US" altLang="zh-TW" sz="2800" dirty="0" err="1" smtClean="0">
                <a:ea typeface="PMingLiU" panose="02020500000000000000" pitchFamily="18" charset="-120"/>
              </a:rPr>
              <a:t>Bilangan</a:t>
            </a:r>
            <a:r>
              <a:rPr lang="en-US" altLang="zh-TW" sz="2800" dirty="0" smtClean="0">
                <a:ea typeface="PMingLiU" panose="02020500000000000000" pitchFamily="18" charset="-120"/>
              </a:rPr>
              <a:t> </a:t>
            </a:r>
            <a:r>
              <a:rPr lang="en-US" altLang="zh-TW" sz="2800" dirty="0" err="1" smtClean="0">
                <a:ea typeface="PMingLiU" panose="02020500000000000000" pitchFamily="18" charset="-120"/>
              </a:rPr>
              <a:t>Kompleks</a:t>
            </a:r>
            <a:r>
              <a:rPr lang="en-US" altLang="zh-TW" sz="2800" dirty="0" smtClean="0">
                <a:ea typeface="PMingLiU" panose="02020500000000000000" pitchFamily="18" charset="-120"/>
              </a:rPr>
              <a:t>:   </a:t>
            </a:r>
            <a:endParaRPr lang="en-US" altLang="zh-TW" sz="2800" dirty="0">
              <a:ea typeface="PMingLiU" panose="02020500000000000000" pitchFamily="18" charset="-120"/>
            </a:endParaRP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Addition	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Subtraction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Multiplication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Division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Reciprocal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Square root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Complex conjugate</a:t>
            </a:r>
          </a:p>
          <a:p>
            <a:pPr marL="465138" indent="-465138">
              <a:lnSpc>
                <a:spcPct val="160000"/>
              </a:lnSpc>
              <a:buFontTx/>
              <a:buAutoNum type="arabicPeriod"/>
            </a:pPr>
            <a:r>
              <a:rPr lang="en-US" altLang="zh-TW" sz="2000" dirty="0">
                <a:ea typeface="PMingLiU" panose="02020500000000000000" pitchFamily="18" charset="-120"/>
              </a:rPr>
              <a:t>Euler’s identity</a:t>
            </a:r>
            <a:r>
              <a:rPr lang="en-US" altLang="zh-TW" sz="2400" dirty="0">
                <a:ea typeface="PMingLiU" panose="02020500000000000000" pitchFamily="18" charset="-120"/>
              </a:rPr>
              <a:t>	</a:t>
            </a:r>
            <a:endParaRPr lang="en-US" altLang="en-US" sz="2400" dirty="0"/>
          </a:p>
        </p:txBody>
      </p:sp>
      <p:sp>
        <p:nvSpPr>
          <p:cNvPr id="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82EA6-88B6-47D9-96CB-C4D5FDD1A8F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7" name="Rectangle 13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19" name="Rectangle 15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20" name="Rectangle 16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1925" name="Text Box 21"/>
          <p:cNvSpPr txBox="1">
            <a:spLocks noChangeArrowheads="1"/>
          </p:cNvSpPr>
          <p:nvPr/>
        </p:nvSpPr>
        <p:spPr bwMode="auto">
          <a:xfrm>
            <a:off x="914400" y="4495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251928" name="Rectangle 2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27" name="Object 23"/>
          <p:cNvGraphicFramePr>
            <a:graphicFrameLocks noChangeAspect="1"/>
          </p:cNvGraphicFramePr>
          <p:nvPr/>
        </p:nvGraphicFramePr>
        <p:xfrm>
          <a:off x="3848100" y="2286000"/>
          <a:ext cx="25527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2" name="Equation" r:id="rId4" imgW="1916868" imgH="215806" progId="Equation.3">
                  <p:embed/>
                </p:oleObj>
              </mc:Choice>
              <mc:Fallback>
                <p:oleObj name="Equation" r:id="rId4" imgW="191686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2286000"/>
                        <a:ext cx="2552700" cy="295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29" name="Object 25"/>
          <p:cNvGraphicFramePr>
            <a:graphicFrameLocks noChangeAspect="1"/>
          </p:cNvGraphicFramePr>
          <p:nvPr/>
        </p:nvGraphicFramePr>
        <p:xfrm>
          <a:off x="3886200" y="2828925"/>
          <a:ext cx="24669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3" name="Equation" r:id="rId6" imgW="1853396" imgH="215806" progId="Equation.3">
                  <p:embed/>
                </p:oleObj>
              </mc:Choice>
              <mc:Fallback>
                <p:oleObj name="Equation" r:id="rId6" imgW="18533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28925"/>
                        <a:ext cx="2466975" cy="2952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2" name="Rectangle 28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31" name="Object 27"/>
          <p:cNvGraphicFramePr>
            <a:graphicFrameLocks noChangeAspect="1"/>
          </p:cNvGraphicFramePr>
          <p:nvPr/>
        </p:nvGraphicFramePr>
        <p:xfrm>
          <a:off x="3886200" y="3352800"/>
          <a:ext cx="17049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4" name="Equation" r:id="rId8" imgW="1193800" imgH="215900" progId="Equation.3">
                  <p:embed/>
                </p:oleObj>
              </mc:Choice>
              <mc:Fallback>
                <p:oleObj name="Equation" r:id="rId8" imgW="1193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52800"/>
                        <a:ext cx="1704975" cy="31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4" name="Rectangle 30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33" name="Object 29"/>
          <p:cNvGraphicFramePr>
            <a:graphicFrameLocks noChangeAspect="1"/>
          </p:cNvGraphicFramePr>
          <p:nvPr/>
        </p:nvGraphicFramePr>
        <p:xfrm>
          <a:off x="3886200" y="3790950"/>
          <a:ext cx="1371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5" name="Equation" r:id="rId10" imgW="1066800" imgH="431800" progId="Equation.3">
                  <p:embed/>
                </p:oleObj>
              </mc:Choice>
              <mc:Fallback>
                <p:oleObj name="Equation" r:id="rId10" imgW="106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90950"/>
                        <a:ext cx="1371600" cy="565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35" name="Object 31"/>
          <p:cNvGraphicFramePr>
            <a:graphicFrameLocks noChangeAspect="1"/>
          </p:cNvGraphicFramePr>
          <p:nvPr/>
        </p:nvGraphicFramePr>
        <p:xfrm>
          <a:off x="3886200" y="4462463"/>
          <a:ext cx="1143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6" name="Equation" r:id="rId12" imgW="914400" imgH="444500" progId="Equation.3">
                  <p:embed/>
                </p:oleObj>
              </mc:Choice>
              <mc:Fallback>
                <p:oleObj name="Equation" r:id="rId12" imgW="914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62463"/>
                        <a:ext cx="1143000" cy="566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8" name="Rectangle 3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37" name="Object 33"/>
          <p:cNvGraphicFramePr>
            <a:graphicFrameLocks noChangeAspect="1"/>
          </p:cNvGraphicFramePr>
          <p:nvPr/>
        </p:nvGraphicFramePr>
        <p:xfrm>
          <a:off x="3857625" y="5105400"/>
          <a:ext cx="15525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7" name="Equation" r:id="rId14" imgW="965200" imgH="241300" progId="Equation.3">
                  <p:embed/>
                </p:oleObj>
              </mc:Choice>
              <mc:Fallback>
                <p:oleObj name="Equation" r:id="rId14" imgW="965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5105400"/>
                        <a:ext cx="1552575" cy="381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40" name="Rectangle 3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39" name="Object 35"/>
          <p:cNvGraphicFramePr>
            <a:graphicFrameLocks noChangeAspect="1"/>
          </p:cNvGraphicFramePr>
          <p:nvPr/>
        </p:nvGraphicFramePr>
        <p:xfrm>
          <a:off x="3886200" y="5629275"/>
          <a:ext cx="29527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8" name="Equation" r:id="rId16" imgW="1752600" imgH="228600" progId="Equation.3">
                  <p:embed/>
                </p:oleObj>
              </mc:Choice>
              <mc:Fallback>
                <p:oleObj name="Equation" r:id="rId16" imgW="175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629275"/>
                        <a:ext cx="2952750" cy="390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42" name="Rectangle 38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41" name="Object 37"/>
          <p:cNvGraphicFramePr>
            <a:graphicFrameLocks noChangeAspect="1"/>
          </p:cNvGraphicFramePr>
          <p:nvPr/>
        </p:nvGraphicFramePr>
        <p:xfrm>
          <a:off x="3886200" y="6229350"/>
          <a:ext cx="1828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89" name="Equation" r:id="rId18" imgW="1282700" imgH="228600" progId="Equation.3">
                  <p:embed/>
                </p:oleObj>
              </mc:Choice>
              <mc:Fallback>
                <p:oleObj name="Equation" r:id="rId18" imgW="1282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229350"/>
                        <a:ext cx="1828800" cy="32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</a:t>
            </a:r>
            <a:r>
              <a:rPr lang="en-US" altLang="en-US" sz="4000" dirty="0" smtClean="0"/>
              <a:t>(6)</a:t>
            </a:r>
            <a:endParaRPr lang="en-US" altLang="en-US" sz="4000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7988"/>
            <a:ext cx="8077200" cy="2514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3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Bilangan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kompleks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/>
              <a:t>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dirty="0"/>
              <a:t>b.</a:t>
            </a:r>
            <a:endParaRPr lang="en-US" altLang="en-US" sz="1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9D05-E5EF-470E-ADD9-86225BD55E8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457200" y="44196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b="1" u="sng" dirty="0" err="1" smtClean="0">
                <a:latin typeface="Verdana" panose="020B0604030504040204" pitchFamily="34" charset="0"/>
              </a:rPr>
              <a:t>Solusi</a:t>
            </a:r>
            <a:r>
              <a:rPr lang="en-US" altLang="en-US" sz="2400" b="1" dirty="0" smtClean="0">
                <a:latin typeface="Verdana" panose="020B0604030504040204" pitchFamily="34" charset="0"/>
              </a:rPr>
              <a:t>:</a:t>
            </a:r>
            <a:endParaRPr lang="en-US" altLang="en-US" sz="2400" b="1" dirty="0">
              <a:latin typeface="Verdana" panose="020B0604030504040204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a. </a:t>
            </a:r>
            <a:r>
              <a:rPr lang="en-US" altLang="zh-TW" sz="2000" dirty="0">
                <a:latin typeface="Verdana" panose="020B0604030504040204" pitchFamily="34" charset="0"/>
                <a:ea typeface="PMingLiU" panose="02020500000000000000" pitchFamily="18" charset="-120"/>
              </a:rPr>
              <a:t>–15.5 + j13.67</a:t>
            </a:r>
            <a:endParaRPr lang="en-US" altLang="en-US" sz="2000" dirty="0">
              <a:latin typeface="Verdana" panose="020B0604030504040204" pitchFamily="34" charset="0"/>
            </a:endParaRPr>
          </a:p>
          <a:p>
            <a:pPr lvl="1"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b. 	8.293 + j2.2</a:t>
            </a:r>
          </a:p>
        </p:txBody>
      </p:sp>
      <p:sp>
        <p:nvSpPr>
          <p:cNvPr id="249872" name="Rectangle 16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73" name="Rectangle 1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9879" name="Object 23"/>
          <p:cNvGraphicFramePr>
            <a:graphicFrameLocks noChangeAspect="1"/>
          </p:cNvGraphicFramePr>
          <p:nvPr/>
        </p:nvGraphicFramePr>
        <p:xfrm>
          <a:off x="1828800" y="2813050"/>
          <a:ext cx="33512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1" name="Equation" r:id="rId4" imgW="1650960" imgH="228600" progId="Equation.3">
                  <p:embed/>
                </p:oleObj>
              </mc:Choice>
              <mc:Fallback>
                <p:oleObj name="Equation" r:id="rId4" imgW="16509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3050"/>
                        <a:ext cx="33512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9881" name="Object 25"/>
          <p:cNvGraphicFramePr>
            <a:graphicFrameLocks noChangeAspect="1"/>
          </p:cNvGraphicFramePr>
          <p:nvPr/>
        </p:nvGraphicFramePr>
        <p:xfrm>
          <a:off x="1876425" y="3357563"/>
          <a:ext cx="30289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2" name="Equation" r:id="rId6" imgW="1625400" imgH="444240" progId="Equation.3">
                  <p:embed/>
                </p:oleObj>
              </mc:Choice>
              <mc:Fallback>
                <p:oleObj name="Equation" r:id="rId6" imgW="1625400" imgH="4442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3357563"/>
                        <a:ext cx="302895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(7)</a:t>
            </a:r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marL="914400" indent="-798513">
              <a:lnSpc>
                <a:spcPct val="90000"/>
              </a:lnSpc>
              <a:buFontTx/>
              <a:buNone/>
            </a:pPr>
            <a:r>
              <a:rPr lang="en-US" altLang="en-US" sz="2800" b="1" dirty="0" err="1" smtClean="0"/>
              <a:t>Perbedaan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v(t) </a:t>
            </a:r>
            <a:r>
              <a:rPr lang="en-US" altLang="en-US" sz="2800" b="1" dirty="0" err="1" smtClean="0"/>
              <a:t>dan</a:t>
            </a:r>
            <a:r>
              <a:rPr lang="en-US" altLang="en-US" sz="2800" b="1" dirty="0" smtClean="0"/>
              <a:t> </a:t>
            </a:r>
            <a:r>
              <a:rPr lang="en-US" altLang="en-US" sz="2800" b="1" dirty="0"/>
              <a:t>V:</a:t>
            </a:r>
          </a:p>
          <a:p>
            <a:pPr marL="914400" indent="-798513">
              <a:lnSpc>
                <a:spcPct val="90000"/>
              </a:lnSpc>
            </a:pPr>
            <a:r>
              <a:rPr lang="en-US" altLang="en-US" sz="2400" dirty="0"/>
              <a:t>v(t) </a:t>
            </a:r>
            <a:r>
              <a:rPr lang="en-US" altLang="en-US" sz="2400" dirty="0" err="1" smtClean="0"/>
              <a:t>representasi</a:t>
            </a:r>
            <a:r>
              <a:rPr lang="en-US" altLang="en-US" sz="2400" dirty="0" smtClean="0"/>
              <a:t> domain </a:t>
            </a:r>
            <a:r>
              <a:rPr lang="en-US" altLang="en-US" sz="2400" dirty="0" err="1" smtClean="0"/>
              <a:t>waktu</a:t>
            </a:r>
            <a:r>
              <a:rPr lang="en-US" altLang="en-US" sz="2400" dirty="0" smtClean="0"/>
              <a:t> </a:t>
            </a:r>
            <a:r>
              <a:rPr lang="en-US" altLang="en-US" sz="2400" u="sng" dirty="0" smtClean="0">
                <a:solidFill>
                  <a:srgbClr val="FF3300"/>
                </a:solidFill>
              </a:rPr>
              <a:t>V </a:t>
            </a:r>
            <a:r>
              <a:rPr lang="en-US" altLang="en-US" sz="2400" u="sng" dirty="0" err="1" smtClean="0">
                <a:solidFill>
                  <a:srgbClr val="FF3300"/>
                </a:solidFill>
              </a:rPr>
              <a:t>adalah</a:t>
            </a:r>
            <a:r>
              <a:rPr lang="en-US" altLang="en-US" sz="2400" u="sng" dirty="0" smtClean="0">
                <a:solidFill>
                  <a:srgbClr val="FF3300"/>
                </a:solidFill>
              </a:rPr>
              <a:t> </a:t>
            </a:r>
            <a:r>
              <a:rPr lang="en-US" altLang="en-US" sz="2400" u="sng" dirty="0" err="1" smtClean="0">
                <a:solidFill>
                  <a:srgbClr val="FF3300"/>
                </a:solidFill>
              </a:rPr>
              <a:t>representasi</a:t>
            </a:r>
            <a:r>
              <a:rPr lang="en-US" altLang="en-US" sz="2400" u="sng" dirty="0" smtClean="0">
                <a:solidFill>
                  <a:srgbClr val="FF3300"/>
                </a:solidFill>
              </a:rPr>
              <a:t> </a:t>
            </a:r>
            <a:r>
              <a:rPr lang="en-US" altLang="en-US" sz="2400" u="sng" dirty="0" err="1" smtClean="0">
                <a:solidFill>
                  <a:srgbClr val="FF3300"/>
                </a:solidFill>
              </a:rPr>
              <a:t>dari</a:t>
            </a:r>
            <a:r>
              <a:rPr lang="en-US" altLang="en-US" sz="2400" u="sng" dirty="0" smtClean="0">
                <a:solidFill>
                  <a:srgbClr val="FF3300"/>
                </a:solidFill>
              </a:rPr>
              <a:t> domain </a:t>
            </a:r>
            <a:r>
              <a:rPr lang="en-US" altLang="en-US" sz="2400" u="sng" dirty="0" err="1" smtClean="0">
                <a:solidFill>
                  <a:srgbClr val="FF3300"/>
                </a:solidFill>
              </a:rPr>
              <a:t>frekuensi</a:t>
            </a:r>
            <a:r>
              <a:rPr lang="en-US" altLang="en-US" sz="2400" u="sng" dirty="0" smtClean="0">
                <a:solidFill>
                  <a:srgbClr val="FF3300"/>
                </a:solidFill>
              </a:rPr>
              <a:t>/phasor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914400" indent="-798513"/>
            <a:r>
              <a:rPr lang="en-US" altLang="zh-TW" sz="2400" dirty="0">
                <a:ea typeface="PMingLiU" panose="02020500000000000000" pitchFamily="18" charset="-120"/>
              </a:rPr>
              <a:t>v(t)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tergantung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waktu</a:t>
            </a:r>
            <a:r>
              <a:rPr lang="en-US" altLang="zh-TW" sz="2400" dirty="0" smtClean="0">
                <a:ea typeface="PMingLiU" panose="02020500000000000000" pitchFamily="18" charset="-120"/>
              </a:rPr>
              <a:t>, </a:t>
            </a:r>
            <a:r>
              <a:rPr lang="en-US" altLang="zh-TW" sz="2400" dirty="0">
                <a:ea typeface="PMingLiU" panose="02020500000000000000" pitchFamily="18" charset="-120"/>
              </a:rPr>
              <a:t>V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tidak</a:t>
            </a:r>
            <a:r>
              <a:rPr lang="en-US" altLang="zh-TW" sz="2400" dirty="0" smtClean="0">
                <a:ea typeface="PMingLiU" panose="02020500000000000000" pitchFamily="18" charset="-120"/>
              </a:rPr>
              <a:t>.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914400" indent="-798513"/>
            <a:r>
              <a:rPr lang="en-US" altLang="zh-TW" sz="2400" dirty="0">
                <a:ea typeface="PMingLiU" panose="02020500000000000000" pitchFamily="18" charset="-120"/>
              </a:rPr>
              <a:t>v(t)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selalu</a:t>
            </a:r>
            <a:r>
              <a:rPr lang="en-US" altLang="zh-TW" sz="2400" dirty="0" smtClean="0">
                <a:ea typeface="PMingLiU" panose="02020500000000000000" pitchFamily="18" charset="-120"/>
              </a:rPr>
              <a:t> real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dengan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tanpa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bentuk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kompleks</a:t>
            </a:r>
            <a:r>
              <a:rPr lang="en-US" altLang="zh-TW" sz="2400" dirty="0" smtClean="0">
                <a:ea typeface="PMingLiU" panose="02020500000000000000" pitchFamily="18" charset="-120"/>
              </a:rPr>
              <a:t>, </a:t>
            </a:r>
            <a:r>
              <a:rPr lang="en-US" altLang="zh-TW" sz="2400" dirty="0">
                <a:ea typeface="PMingLiU" panose="02020500000000000000" pitchFamily="18" charset="-120"/>
              </a:rPr>
              <a:t>V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bentuk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kompleks</a:t>
            </a:r>
            <a:r>
              <a:rPr lang="en-US" altLang="zh-TW" sz="2400" dirty="0" smtClean="0">
                <a:ea typeface="PMingLiU" panose="02020500000000000000" pitchFamily="18" charset="-120"/>
              </a:rPr>
              <a:t>.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914400" indent="-798513"/>
            <a:endParaRPr lang="en-US" altLang="zh-TW" sz="2400" dirty="0">
              <a:ea typeface="PMingLiU" panose="02020500000000000000" pitchFamily="18" charset="-120"/>
            </a:endParaRPr>
          </a:p>
          <a:p>
            <a:pPr marL="914400" indent="-798513">
              <a:buFontTx/>
              <a:buNone/>
            </a:pPr>
            <a:r>
              <a:rPr lang="en-US" altLang="en-US" sz="2000" u="sng" dirty="0"/>
              <a:t>Note</a:t>
            </a:r>
            <a:r>
              <a:rPr lang="en-US" altLang="en-US" sz="2000" dirty="0"/>
              <a:t>: </a:t>
            </a:r>
            <a:r>
              <a:rPr lang="en-US" altLang="en-US" sz="2000" dirty="0" err="1" smtClean="0"/>
              <a:t>Analisis</a:t>
            </a:r>
            <a:r>
              <a:rPr lang="en-US" altLang="en-US" sz="2000" dirty="0" smtClean="0"/>
              <a:t> Phasor </a:t>
            </a:r>
            <a:r>
              <a:rPr lang="en-US" altLang="en-US" sz="2000" dirty="0" err="1" smtClean="0"/>
              <a:t>hanya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dilakukan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frekuensi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tetap</a:t>
            </a:r>
            <a:r>
              <a:rPr lang="en-US" altLang="en-US" sz="2000" dirty="0" smtClean="0"/>
              <a:t>; </a:t>
            </a:r>
            <a:r>
              <a:rPr lang="en-US" altLang="en-US" sz="2000" dirty="0" err="1" smtClean="0"/>
              <a:t>dua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atau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lebih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sinyal</a:t>
            </a:r>
            <a:r>
              <a:rPr lang="en-US" altLang="en-US" sz="2000" dirty="0" smtClean="0"/>
              <a:t> sinusoidal </a:t>
            </a:r>
            <a:r>
              <a:rPr lang="en-US" altLang="en-US" sz="2000" dirty="0" err="1" smtClean="0"/>
              <a:t>hanya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frekuensinya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sama</a:t>
            </a:r>
            <a:r>
              <a:rPr lang="en-US" altLang="en-US" sz="2000" dirty="0" smtClean="0">
                <a:solidFill>
                  <a:srgbClr val="FF3300"/>
                </a:solidFill>
              </a:rPr>
              <a:t>. </a:t>
            </a:r>
            <a:endParaRPr lang="en-US" altLang="en-US" sz="2000" dirty="0">
              <a:solidFill>
                <a:srgbClr val="FF3300"/>
              </a:solidFill>
            </a:endParaRP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5879-2182-46B2-BE66-6652B26D02C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8" name="Rectangle 14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39" name="Rectangle 15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41" name="Rectangle 1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43" name="Rectangle 19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45" name="Rectangle 21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47" name="Rectangle 2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50" name="Rectangle 2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52" name="Rectangle 2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7054" name="Rectangle 30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3188"/>
            <a:ext cx="8229600" cy="1314450"/>
          </a:xfrm>
        </p:spPr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(8)</a:t>
            </a:r>
          </a:p>
        </p:txBody>
      </p:sp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B928-8573-452F-A7E5-E8924EC769D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6216" name="Rectangle 40"/>
          <p:cNvSpPr>
            <a:spLocks noChangeArrowheads="1"/>
          </p:cNvSpPr>
          <p:nvPr/>
        </p:nvSpPr>
        <p:spPr bwMode="auto">
          <a:xfrm>
            <a:off x="1600200" y="3124200"/>
            <a:ext cx="4953000" cy="3276600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2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8" name="Rectangle 1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3" name="Rectangle 1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4" name="Rectangle 18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5" name="Rectangle 19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6" name="Rectangle 20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7" name="Rectangle 21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8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99" name="Rectangle 23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200" name="Text Box 24"/>
          <p:cNvSpPr txBox="1">
            <a:spLocks noChangeArrowheads="1"/>
          </p:cNvSpPr>
          <p:nvPr/>
        </p:nvSpPr>
        <p:spPr bwMode="auto">
          <a:xfrm>
            <a:off x="457200" y="1828800"/>
            <a:ext cx="8153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 b="1" dirty="0" err="1" smtClean="0">
                <a:ea typeface="PMingLiU" panose="02020500000000000000" pitchFamily="18" charset="-120"/>
              </a:rPr>
              <a:t>Hubungan</a:t>
            </a:r>
            <a:r>
              <a:rPr lang="en-US" altLang="zh-TW" sz="2400" b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b="1" dirty="0" err="1" smtClean="0">
                <a:ea typeface="PMingLiU" panose="02020500000000000000" pitchFamily="18" charset="-120"/>
              </a:rPr>
              <a:t>diantara</a:t>
            </a:r>
            <a:r>
              <a:rPr lang="en-US" altLang="zh-TW" sz="2400" b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b="1" dirty="0" err="1" smtClean="0">
                <a:ea typeface="PMingLiU" panose="02020500000000000000" pitchFamily="18" charset="-120"/>
              </a:rPr>
              <a:t>operasi</a:t>
            </a:r>
            <a:r>
              <a:rPr lang="en-US" altLang="zh-TW" sz="2400" b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b="1" dirty="0" err="1" smtClean="0">
                <a:ea typeface="PMingLiU" panose="02020500000000000000" pitchFamily="18" charset="-120"/>
              </a:rPr>
              <a:t>diffrensial</a:t>
            </a:r>
            <a:r>
              <a:rPr lang="en-US" altLang="zh-TW" sz="2400" b="1" dirty="0" smtClean="0">
                <a:ea typeface="PMingLiU" panose="02020500000000000000" pitchFamily="18" charset="-120"/>
              </a:rPr>
              <a:t> </a:t>
            </a:r>
            <a:r>
              <a:rPr lang="en-US" altLang="zh-TW" sz="2400" b="1" dirty="0" err="1" smtClean="0">
                <a:ea typeface="PMingLiU" panose="02020500000000000000" pitchFamily="18" charset="-120"/>
              </a:rPr>
              <a:t>dan</a:t>
            </a:r>
            <a:r>
              <a:rPr lang="en-US" altLang="zh-TW" sz="2400" b="1" dirty="0" smtClean="0">
                <a:ea typeface="PMingLiU" panose="02020500000000000000" pitchFamily="18" charset="-120"/>
              </a:rPr>
              <a:t> integral phasor:</a:t>
            </a:r>
            <a:endParaRPr lang="en-US" altLang="zh-TW" sz="2000" dirty="0">
              <a:ea typeface="PMingLiU" panose="02020500000000000000" pitchFamily="18" charset="-120"/>
            </a:endParaRPr>
          </a:p>
          <a:p>
            <a:pPr eaLnBrk="0" hangingPunct="0">
              <a:spcBef>
                <a:spcPct val="50000"/>
              </a:spcBef>
            </a:pPr>
            <a:endParaRPr lang="en-US" altLang="en-US" sz="2000" b="1" dirty="0"/>
          </a:p>
        </p:txBody>
      </p:sp>
      <p:sp>
        <p:nvSpPr>
          <p:cNvPr id="306202" name="Rectangle 2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6201" name="Object 25"/>
          <p:cNvGraphicFramePr>
            <a:graphicFrameLocks noChangeAspect="1"/>
          </p:cNvGraphicFramePr>
          <p:nvPr/>
        </p:nvGraphicFramePr>
        <p:xfrm>
          <a:off x="1981200" y="3276600"/>
          <a:ext cx="7302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1" name="Equation" r:id="rId4" imgW="266469" imgH="203024" progId="Equation.3">
                  <p:embed/>
                </p:oleObj>
              </mc:Choice>
              <mc:Fallback>
                <p:oleObj name="Equation" r:id="rId4" imgW="266469" imgH="203024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7302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203" name="Object 27"/>
          <p:cNvGraphicFramePr>
            <a:graphicFrameLocks noChangeAspect="1"/>
          </p:cNvGraphicFramePr>
          <p:nvPr/>
        </p:nvGraphicFramePr>
        <p:xfrm>
          <a:off x="4648200" y="3276600"/>
          <a:ext cx="16081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2" name="Equation" r:id="rId6" imgW="596641" imgH="203112" progId="Equation.3">
                  <p:embed/>
                </p:oleObj>
              </mc:Choice>
              <mc:Fallback>
                <p:oleObj name="Equation" r:id="rId6" imgW="596641" imgH="20311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76600"/>
                        <a:ext cx="160813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206" name="Rectangle 30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6205" name="Object 29"/>
          <p:cNvGraphicFramePr>
            <a:graphicFrameLocks noChangeAspect="1"/>
          </p:cNvGraphicFramePr>
          <p:nvPr/>
        </p:nvGraphicFramePr>
        <p:xfrm>
          <a:off x="2133600" y="4038600"/>
          <a:ext cx="51435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3" name="Equation" r:id="rId8" imgW="215713" imgH="393359" progId="Equation.3">
                  <p:embed/>
                </p:oleObj>
              </mc:Choice>
              <mc:Fallback>
                <p:oleObj name="Equation" r:id="rId8" imgW="215713" imgH="39335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51435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6207" name="Object 31"/>
          <p:cNvGraphicFramePr>
            <a:graphicFrameLocks noChangeAspect="1"/>
          </p:cNvGraphicFramePr>
          <p:nvPr/>
        </p:nvGraphicFramePr>
        <p:xfrm>
          <a:off x="4706938" y="4343400"/>
          <a:ext cx="9318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4" name="Equation" r:id="rId10" imgW="342751" imgH="203112" progId="Equation.3">
                  <p:embed/>
                </p:oleObj>
              </mc:Choice>
              <mc:Fallback>
                <p:oleObj name="Equation" r:id="rId10" imgW="342751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4343400"/>
                        <a:ext cx="93186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209" name="Line 33"/>
          <p:cNvSpPr>
            <a:spLocks noChangeShapeType="1"/>
          </p:cNvSpPr>
          <p:nvPr/>
        </p:nvSpPr>
        <p:spPr bwMode="auto">
          <a:xfrm>
            <a:off x="3200400" y="35052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10" name="Line 34"/>
          <p:cNvSpPr>
            <a:spLocks noChangeShapeType="1"/>
          </p:cNvSpPr>
          <p:nvPr/>
        </p:nvSpPr>
        <p:spPr bwMode="auto">
          <a:xfrm>
            <a:off x="3276600" y="45720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6211" name="Object 35"/>
          <p:cNvGraphicFramePr>
            <a:graphicFrameLocks noChangeAspect="1"/>
          </p:cNvGraphicFramePr>
          <p:nvPr/>
        </p:nvGraphicFramePr>
        <p:xfrm>
          <a:off x="2057400" y="5432425"/>
          <a:ext cx="762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5" name="Equation" r:id="rId12" imgW="330200" imgH="279400" progId="Equation.3">
                  <p:embed/>
                </p:oleObj>
              </mc:Choice>
              <mc:Fallback>
                <p:oleObj name="Equation" r:id="rId12" imgW="330200" imgH="279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32425"/>
                        <a:ext cx="7620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214" name="Rectangle 38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6213" name="Object 37"/>
          <p:cNvGraphicFramePr>
            <a:graphicFrameLocks noChangeAspect="1"/>
          </p:cNvGraphicFramePr>
          <p:nvPr/>
        </p:nvGraphicFramePr>
        <p:xfrm>
          <a:off x="4764088" y="5257800"/>
          <a:ext cx="646112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6" name="Equation" r:id="rId14" imgW="253890" imgH="418918" progId="Equation.3">
                  <p:embed/>
                </p:oleObj>
              </mc:Choice>
              <mc:Fallback>
                <p:oleObj name="Equation" r:id="rId14" imgW="253890" imgH="418918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5257800"/>
                        <a:ext cx="646112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215" name="Line 39"/>
          <p:cNvSpPr>
            <a:spLocks noChangeShapeType="1"/>
          </p:cNvSpPr>
          <p:nvPr/>
        </p:nvSpPr>
        <p:spPr bwMode="auto">
          <a:xfrm>
            <a:off x="3314700" y="5715000"/>
            <a:ext cx="800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(9)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7988"/>
            <a:ext cx="8077200" cy="1522412"/>
          </a:xfrm>
        </p:spPr>
        <p:txBody>
          <a:bodyPr/>
          <a:lstStyle/>
          <a:p>
            <a:pPr marL="349250" indent="-349250">
              <a:lnSpc>
                <a:spcPct val="90000"/>
              </a:lnSpc>
              <a:buFontTx/>
              <a:buNone/>
            </a:pPr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6</a:t>
            </a:r>
          </a:p>
          <a:p>
            <a:pPr marL="349250" indent="-349250">
              <a:lnSpc>
                <a:spcPct val="90000"/>
              </a:lnSpc>
              <a:buFontTx/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>  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Tentukan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arus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i="1" dirty="0" err="1">
                <a:ea typeface="PMingLiU" panose="02020500000000000000" pitchFamily="18" charset="-120"/>
              </a:rPr>
              <a:t>i</a:t>
            </a:r>
            <a:r>
              <a:rPr lang="en-US" altLang="zh-TW" sz="2400" i="1" dirty="0">
                <a:ea typeface="PMingLiU" panose="02020500000000000000" pitchFamily="18" charset="-120"/>
              </a:rPr>
              <a:t>(t</a:t>
            </a:r>
            <a:r>
              <a:rPr lang="en-US" altLang="zh-TW" sz="2400" i="1" dirty="0" smtClean="0">
                <a:ea typeface="PMingLiU" panose="02020500000000000000" pitchFamily="18" charset="-120"/>
              </a:rPr>
              <a:t>)</a:t>
            </a:r>
            <a:r>
              <a:rPr lang="en-US" altLang="zh-TW" sz="2400" dirty="0" smtClean="0">
                <a:ea typeface="PMingLiU" panose="02020500000000000000" pitchFamily="18" charset="-120"/>
              </a:rPr>
              <a:t>.</a:t>
            </a:r>
            <a:endParaRPr lang="en-US" altLang="en-US" sz="2400" dirty="0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287F-EC8A-46FE-BF57-5CF57E6654F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457200" y="5029200"/>
            <a:ext cx="7086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000" b="1" u="sng" dirty="0" err="1" smtClean="0">
                <a:latin typeface="Verdana" panose="020B0604030504040204" pitchFamily="34" charset="0"/>
              </a:rPr>
              <a:t>Jawab</a:t>
            </a:r>
            <a:r>
              <a:rPr lang="en-US" altLang="en-US" sz="2000" b="1" dirty="0" smtClean="0">
                <a:latin typeface="Verdana" panose="020B0604030504040204" pitchFamily="34" charset="0"/>
              </a:rPr>
              <a:t>:</a:t>
            </a:r>
            <a:r>
              <a:rPr lang="en-US" altLang="en-US" sz="2400" b="1" dirty="0" smtClean="0">
                <a:latin typeface="Verdana" panose="020B0604030504040204" pitchFamily="34" charset="0"/>
              </a:rPr>
              <a:t>  </a:t>
            </a:r>
            <a:r>
              <a:rPr lang="en-US" altLang="zh-TW" sz="2400" i="1" dirty="0" err="1">
                <a:ea typeface="PMingLiU" panose="02020500000000000000" pitchFamily="18" charset="-120"/>
              </a:rPr>
              <a:t>i</a:t>
            </a:r>
            <a:r>
              <a:rPr lang="en-US" altLang="zh-TW" sz="2400" i="1" dirty="0">
                <a:ea typeface="PMingLiU" panose="02020500000000000000" pitchFamily="18" charset="-120"/>
              </a:rPr>
              <a:t>(t) = 4.642cos(2t + 143.2</a:t>
            </a:r>
            <a:r>
              <a:rPr lang="en-US" altLang="zh-TW" sz="2400" i="1" baseline="30000" dirty="0">
                <a:ea typeface="PMingLiU" panose="02020500000000000000" pitchFamily="18" charset="-120"/>
              </a:rPr>
              <a:t>o</a:t>
            </a:r>
            <a:r>
              <a:rPr lang="en-US" altLang="zh-TW" sz="2400" i="1" dirty="0">
                <a:ea typeface="PMingLiU" panose="02020500000000000000" pitchFamily="18" charset="-120"/>
              </a:rPr>
              <a:t>) A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 b="1" u="sng" dirty="0">
              <a:latin typeface="Verdana" panose="020B0604030504040204" pitchFamily="34" charset="0"/>
            </a:endParaRPr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5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6" name="Rectangle 16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7" name="Rectangle 1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1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2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24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23" name="Object 23"/>
          <p:cNvGraphicFramePr>
            <a:graphicFrameLocks noChangeAspect="1"/>
          </p:cNvGraphicFramePr>
          <p:nvPr/>
        </p:nvGraphicFramePr>
        <p:xfrm>
          <a:off x="1905000" y="3282950"/>
          <a:ext cx="5334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4" name="Equation" r:id="rId4" imgW="2120900" imgH="393700" progId="Equation.3">
                  <p:embed/>
                </p:oleObj>
              </mc:Choice>
              <mc:Fallback>
                <p:oleObj name="Equation" r:id="rId4" imgW="21209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82950"/>
                        <a:ext cx="5334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442913" y="103188"/>
            <a:ext cx="8243887" cy="1497012"/>
          </a:xfrm>
        </p:spPr>
        <p:txBody>
          <a:bodyPr/>
          <a:lstStyle/>
          <a:p>
            <a:r>
              <a:rPr lang="en-US" altLang="en-US" sz="4000" dirty="0"/>
              <a:t>9.4 </a:t>
            </a:r>
            <a:r>
              <a:rPr lang="en-US" altLang="en-US" sz="4000" dirty="0" err="1"/>
              <a:t>Hubungan</a:t>
            </a:r>
            <a:r>
              <a:rPr lang="en-US" altLang="en-US" sz="4000" dirty="0"/>
              <a:t> Phasor </a:t>
            </a:r>
            <a:r>
              <a:rPr lang="en-US" altLang="en-US" sz="4000" dirty="0" err="1"/>
              <a:t>Elemen</a:t>
            </a:r>
            <a:r>
              <a:rPr lang="en-US" altLang="en-US" sz="4000" dirty="0"/>
              <a:t> </a:t>
            </a:r>
            <a:r>
              <a:rPr lang="en-US" altLang="en-US" sz="4000" dirty="0" err="1"/>
              <a:t>Rangkaian</a:t>
            </a:r>
            <a:r>
              <a:rPr lang="en-US" altLang="en-US" sz="4000" dirty="0"/>
              <a:t> (1)</a:t>
            </a:r>
          </a:p>
        </p:txBody>
      </p:sp>
      <p:pic>
        <p:nvPicPr>
          <p:cNvPr id="308250" name="Picture 26" descr="09-0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3600"/>
            <a:ext cx="2403475" cy="2284413"/>
          </a:xfrm>
          <a:noFill/>
          <a:ln/>
        </p:spPr>
      </p:pic>
      <p:pic>
        <p:nvPicPr>
          <p:cNvPr id="308254" name="Picture 30" descr="09-0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1213" y="2209800"/>
            <a:ext cx="2211387" cy="2289175"/>
          </a:xfrm>
          <a:noFill/>
          <a:ln/>
        </p:spPr>
      </p:pic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FD19-6177-4D05-9807-40404B1D587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1" name="Rectangle 1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4" name="Rectangle 2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47" name="Text Box 23"/>
          <p:cNvSpPr txBox="1">
            <a:spLocks noChangeArrowheads="1"/>
          </p:cNvSpPr>
          <p:nvPr/>
        </p:nvSpPr>
        <p:spPr bwMode="auto">
          <a:xfrm>
            <a:off x="990600" y="1812925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dirty="0"/>
              <a:t>Resistor:</a:t>
            </a:r>
          </a:p>
        </p:txBody>
      </p:sp>
      <p:sp>
        <p:nvSpPr>
          <p:cNvPr id="308248" name="Text Box 24"/>
          <p:cNvSpPr txBox="1">
            <a:spLocks noChangeArrowheads="1"/>
          </p:cNvSpPr>
          <p:nvPr/>
        </p:nvSpPr>
        <p:spPr bwMode="auto">
          <a:xfrm>
            <a:off x="3657600" y="18288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dirty="0" err="1" smtClean="0"/>
              <a:t>Induktor</a:t>
            </a:r>
            <a:r>
              <a:rPr lang="en-US" altLang="en-US" sz="2000" dirty="0"/>
              <a:t>:</a:t>
            </a:r>
          </a:p>
        </p:txBody>
      </p:sp>
      <p:sp>
        <p:nvSpPr>
          <p:cNvPr id="308249" name="Text Box 25"/>
          <p:cNvSpPr txBox="1">
            <a:spLocks noChangeArrowheads="1"/>
          </p:cNvSpPr>
          <p:nvPr/>
        </p:nvSpPr>
        <p:spPr bwMode="auto">
          <a:xfrm>
            <a:off x="6477000" y="1812925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2000" dirty="0" err="1" smtClean="0"/>
              <a:t>Kapasitor</a:t>
            </a:r>
            <a:r>
              <a:rPr lang="en-US" altLang="en-US" sz="2000" dirty="0"/>
              <a:t>:</a:t>
            </a:r>
          </a:p>
        </p:txBody>
      </p:sp>
      <p:pic>
        <p:nvPicPr>
          <p:cNvPr id="308258" name="Picture 34" descr="09-0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14563"/>
            <a:ext cx="2293938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264" name="Group 40"/>
          <p:cNvGrpSpPr>
            <a:grpSpLocks/>
          </p:cNvGrpSpPr>
          <p:nvPr/>
        </p:nvGrpSpPr>
        <p:grpSpPr bwMode="auto">
          <a:xfrm>
            <a:off x="473075" y="4495800"/>
            <a:ext cx="8078788" cy="1828800"/>
            <a:chOff x="298" y="2688"/>
            <a:chExt cx="5089" cy="1152"/>
          </a:xfrm>
        </p:grpSpPr>
        <p:pic>
          <p:nvPicPr>
            <p:cNvPr id="308252" name="Picture 28" descr="09-0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" y="2690"/>
              <a:ext cx="1382" cy="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56" name="Picture 32" descr="09-0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688"/>
              <a:ext cx="173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59" name="Picture 35" descr="09-0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2690"/>
              <a:ext cx="1739" cy="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42913" y="103188"/>
            <a:ext cx="8243887" cy="1497012"/>
          </a:xfrm>
        </p:spPr>
        <p:txBody>
          <a:bodyPr/>
          <a:lstStyle/>
          <a:p>
            <a:r>
              <a:rPr lang="en-US" altLang="en-US" sz="4000" dirty="0"/>
              <a:t>9.4 </a:t>
            </a:r>
            <a:r>
              <a:rPr lang="en-US" altLang="en-US" sz="4000" dirty="0" err="1"/>
              <a:t>Hubungan</a:t>
            </a:r>
            <a:r>
              <a:rPr lang="en-US" altLang="en-US" sz="4000" dirty="0"/>
              <a:t> Phasor </a:t>
            </a:r>
            <a:r>
              <a:rPr lang="en-US" altLang="en-US" sz="4000" dirty="0" err="1"/>
              <a:t>Elemen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Rangkaian</a:t>
            </a:r>
            <a:r>
              <a:rPr lang="en-US" altLang="en-US" sz="4000" dirty="0" smtClean="0"/>
              <a:t> (</a:t>
            </a:r>
            <a:r>
              <a:rPr lang="en-US" altLang="en-US" sz="4000" dirty="0"/>
              <a:t>2)</a:t>
            </a:r>
          </a:p>
        </p:txBody>
      </p:sp>
      <p:sp>
        <p:nvSpPr>
          <p:cNvPr id="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B7FD-A653-4345-9AC0-CBD37D01B93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4" name="Rectangle 10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5" name="Rectangle 11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6" name="Rectangle 12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7" name="Rectangle 13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8" name="Rectangle 14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0" name="Rectangle 16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1" name="Rectangle 1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2" name="Rectangle 18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65" name="Rectangle 21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3387" name="Rectangle 4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89" name="Rectangle 4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92" name="Rectangle 4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94" name="Rectangle 5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97" name="Rectangle 5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399" name="Rectangle 5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13503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26785"/>
              </p:ext>
            </p:extLst>
          </p:nvPr>
        </p:nvGraphicFramePr>
        <p:xfrm>
          <a:off x="838200" y="1752600"/>
          <a:ext cx="7848600" cy="4038600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6477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Hubungan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Tegangan-Arus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Elemen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Domain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Waktu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Domain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Frekuensi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3381" name="Object 37"/>
          <p:cNvGraphicFramePr>
            <a:graphicFrameLocks noChangeAspect="1"/>
          </p:cNvGraphicFramePr>
          <p:nvPr/>
        </p:nvGraphicFramePr>
        <p:xfrm>
          <a:off x="3962400" y="3352800"/>
          <a:ext cx="1000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58" name="Equation" r:id="rId4" imgW="418918" imgH="177723" progId="Equation.3">
                  <p:embed/>
                </p:oleObj>
              </mc:Choice>
              <mc:Fallback>
                <p:oleObj name="Equation" r:id="rId4" imgW="418918" imgH="177723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52800"/>
                        <a:ext cx="10001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80" name="Object 36"/>
          <p:cNvGraphicFramePr>
            <a:graphicFrameLocks noChangeAspect="1"/>
          </p:cNvGraphicFramePr>
          <p:nvPr/>
        </p:nvGraphicFramePr>
        <p:xfrm>
          <a:off x="6629400" y="3352800"/>
          <a:ext cx="960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59" name="Equation" r:id="rId6" imgW="482181" imgH="177646" progId="Equation.3">
                  <p:embed/>
                </p:oleObj>
              </mc:Choice>
              <mc:Fallback>
                <p:oleObj name="Equation" r:id="rId6" imgW="482181" imgH="17764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9604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79" name="Object 35"/>
          <p:cNvGraphicFramePr>
            <a:graphicFrameLocks noChangeAspect="1"/>
          </p:cNvGraphicFramePr>
          <p:nvPr/>
        </p:nvGraphicFramePr>
        <p:xfrm>
          <a:off x="3962400" y="4038600"/>
          <a:ext cx="10668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60" name="Equation" r:id="rId8" imgW="545863" imgH="393529" progId="Equation.3">
                  <p:embed/>
                </p:oleObj>
              </mc:Choice>
              <mc:Fallback>
                <p:oleObj name="Equation" r:id="rId8" imgW="545863" imgH="393529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038600"/>
                        <a:ext cx="10668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78" name="Object 34"/>
          <p:cNvGraphicFramePr>
            <a:graphicFrameLocks noChangeAspect="1"/>
          </p:cNvGraphicFramePr>
          <p:nvPr/>
        </p:nvGraphicFramePr>
        <p:xfrm>
          <a:off x="6659563" y="4267200"/>
          <a:ext cx="14176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61" name="Equation" r:id="rId10" imgW="647419" imgH="203112" progId="Equation.3">
                  <p:embed/>
                </p:oleObj>
              </mc:Choice>
              <mc:Fallback>
                <p:oleObj name="Equation" r:id="rId10" imgW="647419" imgH="20311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267200"/>
                        <a:ext cx="14176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77" name="Object 33"/>
          <p:cNvGraphicFramePr>
            <a:graphicFrameLocks noChangeAspect="1"/>
          </p:cNvGraphicFramePr>
          <p:nvPr/>
        </p:nvGraphicFramePr>
        <p:xfrm>
          <a:off x="3962400" y="4970463"/>
          <a:ext cx="1066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62" name="Equation" r:id="rId12" imgW="545863" imgH="393529" progId="Equation.3">
                  <p:embed/>
                </p:oleObj>
              </mc:Choice>
              <mc:Fallback>
                <p:oleObj name="Equation" r:id="rId12" imgW="545863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70463"/>
                        <a:ext cx="10668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76" name="Object 32"/>
          <p:cNvGraphicFramePr>
            <a:graphicFrameLocks noChangeAspect="1"/>
          </p:cNvGraphicFramePr>
          <p:nvPr/>
        </p:nvGraphicFramePr>
        <p:xfrm>
          <a:off x="6629400" y="4953000"/>
          <a:ext cx="1143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63" name="Equation" r:id="rId14" imgW="622030" imgH="418918" progId="Equation.3">
                  <p:embed/>
                </p:oleObj>
              </mc:Choice>
              <mc:Fallback>
                <p:oleObj name="Equation" r:id="rId14" imgW="622030" imgH="418918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953000"/>
                        <a:ext cx="11430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42913" y="103188"/>
            <a:ext cx="8243887" cy="1497012"/>
          </a:xfrm>
        </p:spPr>
        <p:txBody>
          <a:bodyPr/>
          <a:lstStyle/>
          <a:p>
            <a:r>
              <a:rPr lang="en-US" altLang="en-US" sz="4000" dirty="0"/>
              <a:t>9.4 </a:t>
            </a:r>
            <a:r>
              <a:rPr lang="en-US" altLang="en-US" sz="4000" dirty="0" err="1" smtClean="0"/>
              <a:t>Hubungan</a:t>
            </a:r>
            <a:r>
              <a:rPr lang="en-US" altLang="en-US" sz="4000" dirty="0" smtClean="0"/>
              <a:t> Phasor </a:t>
            </a:r>
            <a:r>
              <a:rPr lang="en-US" altLang="en-US" sz="4000" dirty="0" err="1" smtClean="0"/>
              <a:t>Elemen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Rangkaian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(3)</a:t>
            </a:r>
          </a:p>
        </p:txBody>
      </p:sp>
      <p:sp>
        <p:nvSpPr>
          <p:cNvPr id="2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D692-950C-4DDD-B4C3-5FA721E55F5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79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3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6" name="Rectangle 1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4387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89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91" name="Rectangle 2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93" name="Rectangle 2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95" name="Rectangle 2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397" name="Rectangle 2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4423" name="Text Box 55"/>
          <p:cNvSpPr txBox="1">
            <a:spLocks noChangeArrowheads="1"/>
          </p:cNvSpPr>
          <p:nvPr/>
        </p:nvSpPr>
        <p:spPr bwMode="auto">
          <a:xfrm>
            <a:off x="457200" y="1905000"/>
            <a:ext cx="7924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7</a:t>
            </a:r>
          </a:p>
          <a:p>
            <a:pPr eaLnBrk="0" hangingPunct="0"/>
            <a:endParaRPr lang="en-US" altLang="en-US" sz="2000" dirty="0"/>
          </a:p>
          <a:p>
            <a:pPr eaLnBrk="0" hangingPunct="0"/>
            <a:r>
              <a:rPr lang="en-US" altLang="en-US" sz="2400" dirty="0" err="1" smtClean="0"/>
              <a:t>Jika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tegangan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v(t) = 6cos(100t – 30</a:t>
            </a:r>
            <a:r>
              <a:rPr lang="en-US" altLang="en-US" sz="2400" i="1" baseline="30000" dirty="0"/>
              <a:t>o</a:t>
            </a:r>
            <a:r>
              <a:rPr lang="en-US" altLang="en-US" sz="2400" i="1" dirty="0"/>
              <a:t>)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diterapkan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50 </a:t>
            </a:r>
            <a:r>
              <a:rPr lang="en-US" altLang="en-US" sz="2400" dirty="0" err="1"/>
              <a:t>μF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kapasitor</a:t>
            </a:r>
            <a:r>
              <a:rPr lang="en-US" altLang="en-US" sz="2400" dirty="0"/>
              <a:t>, </a:t>
            </a:r>
            <a:r>
              <a:rPr lang="en-US" altLang="en-US" sz="2400" dirty="0" err="1" smtClean="0"/>
              <a:t>hitung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arus</a:t>
            </a:r>
            <a:r>
              <a:rPr lang="en-US" altLang="en-US" sz="2400" dirty="0" smtClean="0"/>
              <a:t>,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(t)</a:t>
            </a:r>
            <a:r>
              <a:rPr lang="en-US" altLang="en-US" sz="2400" dirty="0"/>
              <a:t>, </a:t>
            </a:r>
            <a:r>
              <a:rPr lang="en-US" altLang="en-US" sz="2400" dirty="0" smtClean="0"/>
              <a:t>yang </a:t>
            </a:r>
            <a:r>
              <a:rPr lang="en-US" altLang="en-US" sz="2400" dirty="0" err="1" smtClean="0"/>
              <a:t>melewati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kapasitor</a:t>
            </a:r>
            <a:r>
              <a:rPr lang="en-US" altLang="en-US" sz="2400" dirty="0"/>
              <a:t>.</a:t>
            </a:r>
          </a:p>
        </p:txBody>
      </p:sp>
      <p:sp>
        <p:nvSpPr>
          <p:cNvPr id="314424" name="Text Box 56"/>
          <p:cNvSpPr txBox="1">
            <a:spLocks noChangeArrowheads="1"/>
          </p:cNvSpPr>
          <p:nvPr/>
        </p:nvSpPr>
        <p:spPr bwMode="auto">
          <a:xfrm>
            <a:off x="457200" y="5181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u="sng" dirty="0" err="1" smtClean="0"/>
              <a:t>Jawaban</a:t>
            </a:r>
            <a:r>
              <a:rPr lang="en-US" altLang="en-US" sz="2400" b="1" dirty="0" smtClean="0"/>
              <a:t>:</a:t>
            </a:r>
            <a:r>
              <a:rPr lang="en-US" altLang="en-US" sz="2400" dirty="0" smtClean="0"/>
              <a:t> </a:t>
            </a:r>
            <a:r>
              <a:rPr lang="fr-FR" altLang="en-US" sz="2400" dirty="0"/>
              <a:t>i(t) = </a:t>
            </a:r>
            <a:r>
              <a:rPr lang="fr-FR" altLang="en-US" sz="2400" b="1" u="sng" dirty="0"/>
              <a:t>30 cos</a:t>
            </a:r>
            <a:r>
              <a:rPr lang="fr-FR" altLang="en-US" sz="2400" b="1" dirty="0"/>
              <a:t>(</a:t>
            </a:r>
            <a:r>
              <a:rPr lang="fr-FR" altLang="en-US" sz="2400" b="1" u="sng" dirty="0"/>
              <a:t>100t + 60</a:t>
            </a:r>
            <a:r>
              <a:rPr lang="fr-FR" altLang="en-US" sz="2400" b="1" u="sng" baseline="30000" dirty="0"/>
              <a:t>o</a:t>
            </a:r>
            <a:r>
              <a:rPr lang="fr-FR" altLang="en-US" sz="2400" b="1" dirty="0"/>
              <a:t>) </a:t>
            </a:r>
            <a:r>
              <a:rPr lang="fr-FR" altLang="en-US" sz="2400" b="1" u="sng" dirty="0"/>
              <a:t>mA</a:t>
            </a:r>
            <a:endParaRPr lang="en-US" alt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03188"/>
            <a:ext cx="9144000" cy="1314450"/>
          </a:xfrm>
          <a:noFill/>
        </p:spPr>
        <p:txBody>
          <a:bodyPr lIns="0" rIns="0"/>
          <a:lstStyle/>
          <a:p>
            <a:r>
              <a:rPr lang="en-US" altLang="en-US" sz="4000" dirty="0"/>
              <a:t>9.5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Admitansi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(1)</a:t>
            </a:r>
          </a:p>
        </p:txBody>
      </p:sp>
      <p:sp>
        <p:nvSpPr>
          <p:cNvPr id="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B79DD-34E1-4BE5-8412-119C0517602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5417" name="Text Box 25"/>
          <p:cNvSpPr txBox="1">
            <a:spLocks noChangeArrowheads="1"/>
          </p:cNvSpPr>
          <p:nvPr/>
        </p:nvSpPr>
        <p:spPr bwMode="auto">
          <a:xfrm>
            <a:off x="457200" y="1905000"/>
            <a:ext cx="81534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400" dirty="0" err="1" smtClean="0"/>
              <a:t>Impedansi</a:t>
            </a:r>
            <a:r>
              <a:rPr lang="en-US" altLang="en-US" sz="2400" dirty="0" smtClean="0"/>
              <a:t> Z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rangkaian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perbandingan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antara</a:t>
            </a:r>
            <a:r>
              <a:rPr lang="en-US" altLang="en-US" sz="2400" dirty="0" smtClean="0"/>
              <a:t> phasor </a:t>
            </a:r>
            <a:r>
              <a:rPr lang="en-US" altLang="en-US" sz="2400" dirty="0" err="1" smtClean="0"/>
              <a:t>tegangan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terhadap</a:t>
            </a:r>
            <a:r>
              <a:rPr lang="en-US" altLang="en-US" sz="2400" dirty="0" smtClean="0"/>
              <a:t> phasor </a:t>
            </a:r>
            <a:r>
              <a:rPr lang="en-US" altLang="en-US" sz="2400" dirty="0" err="1" smtClean="0"/>
              <a:t>arus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diukur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dalama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u="sng" dirty="0">
                <a:solidFill>
                  <a:srgbClr val="FF3300"/>
                </a:solidFill>
                <a:ea typeface="PMingLiU" panose="02020500000000000000" pitchFamily="18" charset="-120"/>
              </a:rPr>
              <a:t>ohms Ω</a:t>
            </a:r>
            <a:r>
              <a:rPr lang="en-US" altLang="zh-TW" sz="2400" dirty="0">
                <a:solidFill>
                  <a:srgbClr val="FF3300"/>
                </a:solidFill>
                <a:ea typeface="PMingLiU" panose="02020500000000000000" pitchFamily="18" charset="-120"/>
              </a:rPr>
              <a:t>.</a:t>
            </a:r>
          </a:p>
          <a:p>
            <a:pPr eaLnBrk="0" hangingPunct="0"/>
            <a:endParaRPr lang="en-US" altLang="zh-TW" sz="2400" dirty="0">
              <a:ea typeface="PMingLiU" panose="02020500000000000000" pitchFamily="18" charset="-120"/>
            </a:endParaRPr>
          </a:p>
          <a:p>
            <a:pPr eaLnBrk="0" hangingPunct="0"/>
            <a:endParaRPr lang="en-US" altLang="zh-TW" sz="2400" dirty="0">
              <a:ea typeface="PMingLiU" panose="02020500000000000000" pitchFamily="18" charset="-120"/>
            </a:endParaRPr>
          </a:p>
          <a:p>
            <a:pPr eaLnBrk="0" hangingPunct="0"/>
            <a:endParaRPr lang="en-US" altLang="zh-TW" sz="2400" dirty="0">
              <a:ea typeface="PMingLiU" panose="02020500000000000000" pitchFamily="18" charset="-120"/>
            </a:endParaRPr>
          </a:p>
          <a:p>
            <a:pPr eaLnBrk="0" hangingPunct="0"/>
            <a:r>
              <a:rPr lang="en-US" altLang="zh-TW" sz="2400" dirty="0">
                <a:ea typeface="PMingLiU" panose="02020500000000000000" pitchFamily="18" charset="-120"/>
              </a:rPr>
              <a:t> 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dimana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ea typeface="PMingLiU" panose="02020500000000000000" pitchFamily="18" charset="-120"/>
              </a:rPr>
              <a:t>R = </a:t>
            </a:r>
            <a:r>
              <a:rPr lang="en-US" altLang="zh-TW" sz="2400" dirty="0" smtClean="0">
                <a:ea typeface="PMingLiU" panose="02020500000000000000" pitchFamily="18" charset="-120"/>
              </a:rPr>
              <a:t>Re(Z)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adalah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resistansi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dan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ea typeface="PMingLiU" panose="02020500000000000000" pitchFamily="18" charset="-120"/>
              </a:rPr>
              <a:t>X =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Im</a:t>
            </a:r>
            <a:r>
              <a:rPr lang="en-US" altLang="zh-TW" sz="2400" dirty="0" smtClean="0">
                <a:ea typeface="PMingLiU" panose="02020500000000000000" pitchFamily="18" charset="-120"/>
              </a:rPr>
              <a:t>(Z)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adalah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reaktansi</a:t>
            </a:r>
            <a:r>
              <a:rPr lang="en-US" altLang="zh-TW" sz="2400" dirty="0" smtClean="0">
                <a:ea typeface="PMingLiU" panose="02020500000000000000" pitchFamily="18" charset="-120"/>
              </a:rPr>
              <a:t>. </a:t>
            </a:r>
            <a:r>
              <a:rPr lang="en-US" altLang="zh-TW" sz="2400" dirty="0" err="1" smtClean="0">
                <a:solidFill>
                  <a:srgbClr val="FF3300"/>
                </a:solidFill>
                <a:ea typeface="PMingLiU" panose="02020500000000000000" pitchFamily="18" charset="-120"/>
              </a:rPr>
              <a:t>Positif</a:t>
            </a:r>
            <a:r>
              <a:rPr lang="en-US" altLang="zh-TW" sz="2400" dirty="0" smtClean="0">
                <a:solidFill>
                  <a:srgbClr val="FF3300"/>
                </a:solidFill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3300"/>
                </a:solidFill>
                <a:ea typeface="PMingLiU" panose="02020500000000000000" pitchFamily="18" charset="-120"/>
              </a:rPr>
              <a:t>X </a:t>
            </a:r>
            <a:r>
              <a:rPr lang="en-US" altLang="zh-TW" sz="2400" dirty="0" err="1" smtClean="0">
                <a:solidFill>
                  <a:srgbClr val="FF3300"/>
                </a:solidFill>
                <a:ea typeface="PMingLiU" panose="02020500000000000000" pitchFamily="18" charset="-120"/>
              </a:rPr>
              <a:t>untuk</a:t>
            </a:r>
            <a:r>
              <a:rPr lang="en-US" altLang="zh-TW" sz="2400" dirty="0" smtClean="0">
                <a:solidFill>
                  <a:srgbClr val="FF3300"/>
                </a:solidFill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3300"/>
                </a:solidFill>
                <a:ea typeface="PMingLiU" panose="02020500000000000000" pitchFamily="18" charset="-120"/>
              </a:rPr>
              <a:t>L</a:t>
            </a:r>
            <a:r>
              <a:rPr lang="en-US" altLang="zh-TW" sz="2400" dirty="0">
                <a:ea typeface="PMingLiU" panose="02020500000000000000" pitchFamily="18" charset="-120"/>
              </a:rPr>
              <a:t> and </a:t>
            </a:r>
            <a:r>
              <a:rPr lang="en-US" altLang="zh-TW" sz="2400" dirty="0" err="1" smtClean="0">
                <a:solidFill>
                  <a:srgbClr val="FF3300"/>
                </a:solidFill>
                <a:ea typeface="PMingLiU" panose="02020500000000000000" pitchFamily="18" charset="-120"/>
              </a:rPr>
              <a:t>negatif</a:t>
            </a:r>
            <a:r>
              <a:rPr lang="en-US" altLang="zh-TW" sz="2400" dirty="0" smtClean="0">
                <a:solidFill>
                  <a:srgbClr val="FF3300"/>
                </a:solidFill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3300"/>
                </a:solidFill>
                <a:ea typeface="PMingLiU" panose="02020500000000000000" pitchFamily="18" charset="-120"/>
              </a:rPr>
              <a:t>X </a:t>
            </a:r>
            <a:r>
              <a:rPr lang="en-US" altLang="zh-TW" sz="2400" dirty="0" err="1" smtClean="0">
                <a:solidFill>
                  <a:srgbClr val="FF3300"/>
                </a:solidFill>
                <a:ea typeface="PMingLiU" panose="02020500000000000000" pitchFamily="18" charset="-120"/>
              </a:rPr>
              <a:t>untuk</a:t>
            </a:r>
            <a:r>
              <a:rPr lang="en-US" altLang="zh-TW" sz="2400" dirty="0" smtClean="0">
                <a:solidFill>
                  <a:srgbClr val="FF3300"/>
                </a:solidFill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solidFill>
                  <a:srgbClr val="FF3300"/>
                </a:solidFill>
                <a:ea typeface="PMingLiU" panose="02020500000000000000" pitchFamily="18" charset="-120"/>
              </a:rPr>
              <a:t>C.</a:t>
            </a:r>
          </a:p>
          <a:p>
            <a:pPr eaLnBrk="0" hangingPunct="0"/>
            <a:endParaRPr lang="en-US" altLang="zh-TW" sz="2400" dirty="0">
              <a:ea typeface="PMingLiU" panose="02020500000000000000" pitchFamily="18" charset="-120"/>
            </a:endParaRPr>
          </a:p>
          <a:p>
            <a:pPr eaLnBrk="0" hangingPunct="0">
              <a:buFontTx/>
              <a:buChar char="•"/>
            </a:pPr>
            <a:r>
              <a:rPr lang="en-US" altLang="zh-TW" sz="2400" dirty="0" err="1" smtClean="0">
                <a:ea typeface="PMingLiU" panose="02020500000000000000" pitchFamily="18" charset="-120"/>
              </a:rPr>
              <a:t>Admitansi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ea typeface="PMingLiU" panose="02020500000000000000" pitchFamily="18" charset="-120"/>
              </a:rPr>
              <a:t>Y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adalah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kebalikan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dari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impedansi</a:t>
            </a:r>
            <a:r>
              <a:rPr lang="en-US" altLang="zh-TW" sz="2400" dirty="0" smtClean="0">
                <a:ea typeface="PMingLiU" panose="02020500000000000000" pitchFamily="18" charset="-120"/>
              </a:rPr>
              <a:t>,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diukur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ea typeface="PMingLiU" panose="02020500000000000000" pitchFamily="18" charset="-120"/>
              </a:rPr>
              <a:t>dalam</a:t>
            </a:r>
            <a:r>
              <a:rPr lang="en-US" altLang="zh-TW" sz="2400" dirty="0" smtClean="0">
                <a:ea typeface="PMingLiU" panose="02020500000000000000" pitchFamily="18" charset="-120"/>
              </a:rPr>
              <a:t> </a:t>
            </a:r>
            <a:r>
              <a:rPr lang="en-US" altLang="zh-TW" sz="2400" dirty="0" err="1">
                <a:ea typeface="PMingLiU" panose="02020500000000000000" pitchFamily="18" charset="-120"/>
              </a:rPr>
              <a:t>siemens</a:t>
            </a:r>
            <a:r>
              <a:rPr lang="en-US" altLang="zh-TW" sz="2400" dirty="0">
                <a:ea typeface="PMingLiU" panose="02020500000000000000" pitchFamily="18" charset="-120"/>
              </a:rPr>
              <a:t> (S). </a:t>
            </a:r>
            <a:endParaRPr lang="en-US" altLang="en-US" sz="2400" dirty="0"/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5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6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7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0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10" name="Rectangle 1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5411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2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3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4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5" name="Rectangle 2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16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542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541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903157"/>
              </p:ext>
            </p:extLst>
          </p:nvPr>
        </p:nvGraphicFramePr>
        <p:xfrm>
          <a:off x="3276600" y="3095625"/>
          <a:ext cx="20574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43" name="Equation" r:id="rId4" imgW="1016000" imgH="393700" progId="Equation.3">
                  <p:embed/>
                </p:oleObj>
              </mc:Choice>
              <mc:Fallback>
                <p:oleObj name="Equation" r:id="rId4" imgW="10160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095625"/>
                        <a:ext cx="20574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22" name="Rectangle 30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542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75431"/>
              </p:ext>
            </p:extLst>
          </p:nvPr>
        </p:nvGraphicFramePr>
        <p:xfrm>
          <a:off x="3505200" y="5732462"/>
          <a:ext cx="18288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44" name="Equation" r:id="rId6" imgW="723586" imgH="393529" progId="Equation.3">
                  <p:embed/>
                </p:oleObj>
              </mc:Choice>
              <mc:Fallback>
                <p:oleObj name="Equation" r:id="rId6" imgW="723586" imgH="393529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32462"/>
                        <a:ext cx="18288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14" name="Rectangle 10"/>
          <p:cNvSpPr>
            <a:spLocks noGrp="1" noChangeArrowheads="1"/>
          </p:cNvSpPr>
          <p:nvPr>
            <p:ph type="title"/>
          </p:nvPr>
        </p:nvSpPr>
        <p:spPr>
          <a:xfrm>
            <a:off x="442913" y="1249363"/>
            <a:ext cx="8243887" cy="579437"/>
          </a:xfrm>
        </p:spPr>
        <p:txBody>
          <a:bodyPr/>
          <a:lstStyle/>
          <a:p>
            <a:r>
              <a:rPr lang="en-US" altLang="en-US" sz="3200" u="sng" dirty="0" err="1" smtClean="0"/>
              <a:t>Bagaimana</a:t>
            </a:r>
            <a:r>
              <a:rPr lang="en-US" altLang="en-US" sz="3200" u="sng" dirty="0" smtClean="0"/>
              <a:t> </a:t>
            </a:r>
            <a:r>
              <a:rPr lang="en-US" altLang="en-US" sz="3200" u="sng" dirty="0" err="1" smtClean="0"/>
              <a:t>menentukan</a:t>
            </a:r>
            <a:r>
              <a:rPr lang="en-US" altLang="en-US" sz="3200" u="sng" dirty="0" smtClean="0"/>
              <a:t> </a:t>
            </a:r>
            <a:r>
              <a:rPr lang="en-US" altLang="en-US" sz="3200" i="1" u="sng" dirty="0" smtClean="0"/>
              <a:t>v(t</a:t>
            </a:r>
            <a:r>
              <a:rPr lang="en-US" altLang="en-US" sz="3200" i="1" u="sng" dirty="0"/>
              <a:t>)</a:t>
            </a:r>
            <a:r>
              <a:rPr lang="en-US" altLang="en-US" sz="3200" u="sng" dirty="0"/>
              <a:t> </a:t>
            </a:r>
            <a:r>
              <a:rPr lang="en-US" altLang="en-US" sz="3200" u="sng" dirty="0" err="1" smtClean="0"/>
              <a:t>dan</a:t>
            </a:r>
            <a:r>
              <a:rPr lang="en-US" altLang="en-US" sz="3200" u="sng" dirty="0" smtClean="0"/>
              <a:t> </a:t>
            </a:r>
            <a:r>
              <a:rPr lang="en-US" altLang="en-US" sz="3200" i="1" u="sng" dirty="0" err="1"/>
              <a:t>i</a:t>
            </a:r>
            <a:r>
              <a:rPr lang="en-US" altLang="en-US" sz="3200" i="1" u="sng" dirty="0"/>
              <a:t>(t)?</a:t>
            </a:r>
          </a:p>
        </p:txBody>
      </p:sp>
      <p:pic>
        <p:nvPicPr>
          <p:cNvPr id="328711" name="Picture 7" descr="ale63317_090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142079"/>
            <a:ext cx="3886200" cy="1718429"/>
          </a:xfrm>
          <a:noFill/>
        </p:spPr>
      </p:pic>
      <p:pic>
        <p:nvPicPr>
          <p:cNvPr id="328717" name="Picture 13" descr="ale63317_09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lum bright="-68000" contrast="8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176463"/>
            <a:ext cx="2819400" cy="2014537"/>
          </a:xfr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</a:extLst>
        </p:spPr>
      </p:pic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299F-3A25-406C-99EE-917778F7EFA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28715" name="Text Box 11"/>
          <p:cNvSpPr txBox="1">
            <a:spLocks noChangeArrowheads="1"/>
          </p:cNvSpPr>
          <p:nvPr/>
        </p:nvSpPr>
        <p:spPr bwMode="auto">
          <a:xfrm>
            <a:off x="1371600" y="4281488"/>
            <a:ext cx="22098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i="1"/>
              <a:t>v</a:t>
            </a:r>
            <a:r>
              <a:rPr lang="en-US" altLang="en-US" sz="2800" i="1" baseline="-25000"/>
              <a:t>s</a:t>
            </a:r>
            <a:r>
              <a:rPr lang="en-US" altLang="en-US" sz="2800" i="1"/>
              <a:t>(t) = 10V</a:t>
            </a:r>
          </a:p>
        </p:txBody>
      </p:sp>
      <p:sp>
        <p:nvSpPr>
          <p:cNvPr id="328716" name="Text Box 12"/>
          <p:cNvSpPr txBox="1">
            <a:spLocks noChangeArrowheads="1"/>
          </p:cNvSpPr>
          <p:nvPr/>
        </p:nvSpPr>
        <p:spPr bwMode="auto">
          <a:xfrm>
            <a:off x="457200" y="5730875"/>
            <a:ext cx="777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66CC"/>
                </a:solidFill>
              </a:rPr>
              <a:t>Bagaimana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kita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dapat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menerapkan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apa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yang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sudah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dipelajari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sebelumnya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untuk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menentukan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i="1" dirty="0" err="1" smtClean="0">
                <a:solidFill>
                  <a:srgbClr val="0066CC"/>
                </a:solidFill>
              </a:rPr>
              <a:t>i</a:t>
            </a:r>
            <a:r>
              <a:rPr lang="en-US" altLang="en-US" sz="2400" b="1" i="1" dirty="0" smtClean="0">
                <a:solidFill>
                  <a:srgbClr val="0066CC"/>
                </a:solidFill>
              </a:rPr>
              <a:t>(t</a:t>
            </a:r>
            <a:r>
              <a:rPr lang="en-US" altLang="en-US" sz="2400" b="1" i="1" dirty="0">
                <a:solidFill>
                  <a:srgbClr val="0066CC"/>
                </a:solidFill>
              </a:rPr>
              <a:t>)</a:t>
            </a:r>
            <a:r>
              <a:rPr lang="en-US" altLang="en-US" sz="2400" b="1" dirty="0">
                <a:solidFill>
                  <a:srgbClr val="0066CC"/>
                </a:solidFill>
              </a:rPr>
              <a:t> </a:t>
            </a:r>
            <a:r>
              <a:rPr lang="en-US" altLang="en-US" sz="2400" b="1" dirty="0" err="1" smtClean="0">
                <a:solidFill>
                  <a:srgbClr val="0066CC"/>
                </a:solidFill>
              </a:rPr>
              <a:t>dan</a:t>
            </a:r>
            <a:r>
              <a:rPr lang="en-US" altLang="en-US" sz="2400" b="1" dirty="0" smtClean="0">
                <a:solidFill>
                  <a:srgbClr val="0066CC"/>
                </a:solidFill>
              </a:rPr>
              <a:t> </a:t>
            </a:r>
            <a:r>
              <a:rPr lang="en-US" altLang="en-US" sz="2400" b="1" i="1" dirty="0">
                <a:solidFill>
                  <a:srgbClr val="0066CC"/>
                </a:solidFill>
              </a:rPr>
              <a:t>v(t)</a:t>
            </a:r>
            <a:r>
              <a:rPr lang="en-US" altLang="en-US" sz="2400" b="1" dirty="0">
                <a:solidFill>
                  <a:srgbClr val="0066CC"/>
                </a:solidFill>
              </a:rPr>
              <a:t>?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595313" y="407988"/>
            <a:ext cx="82438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algn="ctr"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r>
              <a:rPr lang="en-US" altLang="en-US" sz="4000" dirty="0" smtClean="0"/>
              <a:t>5.1 </a:t>
            </a:r>
            <a:r>
              <a:rPr lang="en-US" altLang="en-US" sz="4000" dirty="0" err="1" smtClean="0"/>
              <a:t>Motivasi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03188"/>
            <a:ext cx="9144000" cy="1314450"/>
          </a:xfrm>
          <a:noFill/>
        </p:spPr>
        <p:txBody>
          <a:bodyPr lIns="0" rIns="0"/>
          <a:lstStyle/>
          <a:p>
            <a:r>
              <a:rPr lang="en-US" altLang="en-US" sz="4000" dirty="0"/>
              <a:t>9.5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Admitansi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(2)</a:t>
            </a:r>
          </a:p>
        </p:txBody>
      </p:sp>
      <p:sp>
        <p:nvSpPr>
          <p:cNvPr id="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6B55-728C-41E6-9270-57733D34B25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2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29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0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4" name="Rectangle 1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35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36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37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38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39" name="Rectangle 2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40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44" name="Rectangle 28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6457" name="Rectangle 4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59" name="Rectangle 4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16450" name="Object 34"/>
          <p:cNvGraphicFramePr>
            <a:graphicFrameLocks noChangeAspect="1"/>
          </p:cNvGraphicFramePr>
          <p:nvPr/>
        </p:nvGraphicFramePr>
        <p:xfrm>
          <a:off x="6629400" y="3048000"/>
          <a:ext cx="914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2" name="Equation" r:id="rId4" imgW="431613" imgH="393529" progId="Equation.3">
                  <p:embed/>
                </p:oleObj>
              </mc:Choice>
              <mc:Fallback>
                <p:oleObj name="Equation" r:id="rId4" imgW="431613" imgH="393529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048000"/>
                        <a:ext cx="914400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62" name="Rectangle 46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64" name="Rectangle 4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16448" name="Object 32"/>
          <p:cNvGraphicFramePr>
            <a:graphicFrameLocks noChangeAspect="1"/>
          </p:cNvGraphicFramePr>
          <p:nvPr/>
        </p:nvGraphicFramePr>
        <p:xfrm>
          <a:off x="6629400" y="3960813"/>
          <a:ext cx="11430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3" name="Equation" r:id="rId6" imgW="583920" imgH="419040" progId="Equation.3">
                  <p:embed/>
                </p:oleObj>
              </mc:Choice>
              <mc:Fallback>
                <p:oleObj name="Equation" r:id="rId6" imgW="583920" imgH="419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960813"/>
                        <a:ext cx="1143000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67" name="Rectangle 5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6469" name="Rectangle 5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16446" name="Object 30"/>
          <p:cNvGraphicFramePr>
            <a:graphicFrameLocks noChangeAspect="1"/>
          </p:cNvGraphicFramePr>
          <p:nvPr/>
        </p:nvGraphicFramePr>
        <p:xfrm>
          <a:off x="6324600" y="5105400"/>
          <a:ext cx="1676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4" name="Equation" r:id="rId8" imgW="596641" imgH="203112" progId="Equation.3">
                  <p:embed/>
                </p:oleObj>
              </mc:Choice>
              <mc:Fallback>
                <p:oleObj name="Equation" r:id="rId8" imgW="596641" imgH="20311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05400"/>
                        <a:ext cx="1676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567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18539"/>
              </p:ext>
            </p:extLst>
          </p:nvPr>
        </p:nvGraphicFramePr>
        <p:xfrm>
          <a:off x="533400" y="1676400"/>
          <a:ext cx="8001000" cy="4114801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660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Impedansi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Admitansi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Elemen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PAsif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Elemen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Impedansi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Admitansi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L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6451" name="Object 35"/>
          <p:cNvGraphicFramePr>
            <a:graphicFrameLocks noChangeAspect="1"/>
          </p:cNvGraphicFramePr>
          <p:nvPr/>
        </p:nvGraphicFramePr>
        <p:xfrm>
          <a:off x="3886200" y="3276600"/>
          <a:ext cx="11191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5" name="Equation" r:id="rId10" imgW="418918" imgH="165028" progId="Equation.3">
                  <p:embed/>
                </p:oleObj>
              </mc:Choice>
              <mc:Fallback>
                <p:oleObj name="Equation" r:id="rId10" imgW="418918" imgH="165028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276600"/>
                        <a:ext cx="11191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9" name="Object 33"/>
          <p:cNvGraphicFramePr>
            <a:graphicFrameLocks noChangeAspect="1"/>
          </p:cNvGraphicFramePr>
          <p:nvPr/>
        </p:nvGraphicFramePr>
        <p:xfrm>
          <a:off x="3810000" y="4146550"/>
          <a:ext cx="14478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6" name="Equation" r:id="rId12" imgW="583947" imgH="203112" progId="Equation.3">
                  <p:embed/>
                </p:oleObj>
              </mc:Choice>
              <mc:Fallback>
                <p:oleObj name="Equation" r:id="rId12" imgW="583947" imgH="203112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46550"/>
                        <a:ext cx="14478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47" name="Object 31"/>
          <p:cNvGraphicFramePr>
            <a:graphicFrameLocks noChangeAspect="1"/>
          </p:cNvGraphicFramePr>
          <p:nvPr/>
        </p:nvGraphicFramePr>
        <p:xfrm>
          <a:off x="3733800" y="4911725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27" name="Equation" r:id="rId14" imgW="622030" imgH="418918" progId="Equation.3">
                  <p:embed/>
                </p:oleObj>
              </mc:Choice>
              <mc:Fallback>
                <p:oleObj name="Equation" r:id="rId14" imgW="622030" imgH="418918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911725"/>
                        <a:ext cx="1600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03188"/>
            <a:ext cx="9144000" cy="1314450"/>
          </a:xfrm>
          <a:noFill/>
        </p:spPr>
        <p:txBody>
          <a:bodyPr lIns="0" rIns="0"/>
          <a:lstStyle/>
          <a:p>
            <a:r>
              <a:rPr lang="en-US" altLang="en-US" sz="4000" dirty="0"/>
              <a:t>9.5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Admitansi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(3)</a:t>
            </a:r>
          </a:p>
        </p:txBody>
      </p:sp>
      <p:pic>
        <p:nvPicPr>
          <p:cNvPr id="317503" name="Picture 63" descr="09-01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975" y="1600200"/>
            <a:ext cx="1911049" cy="2151063"/>
          </a:xfrm>
          <a:noFill/>
          <a:ln/>
        </p:spPr>
      </p:pic>
      <p:graphicFrame>
        <p:nvGraphicFramePr>
          <p:cNvPr id="317505" name="Object 6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616200"/>
          <a:ext cx="12414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0" name="Equation" r:id="rId5" imgW="583947" imgH="203112" progId="Equation.3">
                  <p:embed/>
                </p:oleObj>
              </mc:Choice>
              <mc:Fallback>
                <p:oleObj name="Equation" r:id="rId5" imgW="583947" imgH="203112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16200"/>
                        <a:ext cx="12414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7" name="Object 6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00200" y="4868863"/>
          <a:ext cx="11430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1" name="Equation" r:id="rId7" imgW="622030" imgH="418918" progId="Equation.3">
                  <p:embed/>
                </p:oleObj>
              </mc:Choice>
              <mc:Fallback>
                <p:oleObj name="Equation" r:id="rId7" imgW="622030" imgH="418918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68863"/>
                        <a:ext cx="114300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1" name="Object 7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248400" y="1658938"/>
          <a:ext cx="2363788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2" name="Equation" r:id="rId9" imgW="965160" imgH="660240" progId="Equation.3">
                  <p:embed/>
                </p:oleObj>
              </mc:Choice>
              <mc:Fallback>
                <p:oleObj name="Equation" r:id="rId9" imgW="965160" imgH="66024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58938"/>
                        <a:ext cx="2363788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942DE-9B2E-4CAB-9937-2F574F7C715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6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8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9" name="Rectangle 9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0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1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3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4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5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8" name="Rectangle 1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9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0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1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2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3" name="Rectangle 2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4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67" name="Rectangle 2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68" name="Rectangle 2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70" name="Rectangle 3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71" name="Rectangle 3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73" name="Rectangle 3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7474" name="Rectangle 3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17513" name="Object 73"/>
          <p:cNvGraphicFramePr>
            <a:graphicFrameLocks noChangeAspect="1"/>
          </p:cNvGraphicFramePr>
          <p:nvPr/>
        </p:nvGraphicFramePr>
        <p:xfrm>
          <a:off x="6265863" y="4019550"/>
          <a:ext cx="2116137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3" name="Equation" r:id="rId11" imgW="863280" imgH="660240" progId="Equation.3">
                  <p:embed/>
                </p:oleObj>
              </mc:Choice>
              <mc:Fallback>
                <p:oleObj name="Equation" r:id="rId11" imgW="863280" imgH="66024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4019550"/>
                        <a:ext cx="2116137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220200" cy="1314450"/>
          </a:xfrm>
          <a:noFill/>
        </p:spPr>
        <p:txBody>
          <a:bodyPr lIns="0" rIns="0"/>
          <a:lstStyle/>
          <a:p>
            <a:r>
              <a:rPr lang="en-US" altLang="en-US" sz="4000" dirty="0"/>
              <a:t>9.5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Admitansi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(4)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B723-3908-4EE6-AFC0-48B3ECF614BE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77724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87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0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/>
              <a:t>Setelah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kita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mengetahui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bagaimana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mengkonversi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komponen</a:t>
            </a:r>
            <a:r>
              <a:rPr lang="en-US" altLang="en-US" sz="2800" dirty="0" smtClean="0"/>
              <a:t> RLC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domain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phasor, </a:t>
            </a:r>
            <a:r>
              <a:rPr lang="en-US" altLang="en-US" sz="2800" dirty="0" err="1" smtClean="0"/>
              <a:t>kita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mentransformasikan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rangkaian</a:t>
            </a:r>
            <a:r>
              <a:rPr lang="en-US" altLang="en-US" sz="2800" dirty="0" smtClean="0"/>
              <a:t> domain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rangkaian</a:t>
            </a:r>
            <a:r>
              <a:rPr lang="en-US" altLang="en-US" sz="2800" dirty="0" smtClean="0"/>
              <a:t> domain phasor/</a:t>
            </a:r>
            <a:r>
              <a:rPr lang="en-US" altLang="en-US" sz="2800" dirty="0" err="1" smtClean="0"/>
              <a:t>frekuensi</a:t>
            </a:r>
            <a:r>
              <a:rPr lang="en-US" altLang="en-US" sz="2800" dirty="0" smtClean="0"/>
              <a:t>. </a:t>
            </a: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kita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menerapkan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hukum</a:t>
            </a:r>
            <a:r>
              <a:rPr lang="en-US" altLang="en-US" sz="2800" dirty="0" smtClean="0"/>
              <a:t> KCL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teorema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lainnya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03188"/>
            <a:ext cx="9144000" cy="1314450"/>
          </a:xfrm>
          <a:noFill/>
        </p:spPr>
        <p:txBody>
          <a:bodyPr lIns="0" rIns="0"/>
          <a:lstStyle/>
          <a:p>
            <a:r>
              <a:rPr lang="en-US" altLang="en-US" sz="4000" dirty="0"/>
              <a:t>9.5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Admitansi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(5)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FD27-E391-4730-B467-46C83A22630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2" name="Rectangle 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3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4" name="Rectangle 10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5" name="Rectangle 11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7" name="Rectangle 1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9" name="Rectangle 15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0" name="Rectangle 16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1" name="Rectangle 17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5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06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07" name="Rectangle 2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08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09" name="Rectangle 2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0" name="Rectangle 26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12" name="Rectangle 2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3" name="Rectangle 2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4" name="Rectangle 3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5" name="Rectangle 3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6" name="Rectangle 3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17" name="Rectangle 33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3624" name="Text Box 40"/>
          <p:cNvSpPr txBox="1">
            <a:spLocks noChangeArrowheads="1"/>
          </p:cNvSpPr>
          <p:nvPr/>
        </p:nvSpPr>
        <p:spPr bwMode="auto">
          <a:xfrm>
            <a:off x="457200" y="1828800"/>
            <a:ext cx="7467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8</a:t>
            </a:r>
          </a:p>
          <a:p>
            <a:pPr eaLnBrk="0" hangingPunct="0"/>
            <a:endParaRPr lang="en-US" altLang="en-US" sz="2000" dirty="0"/>
          </a:p>
          <a:p>
            <a:pPr eaLnBrk="0" hangingPunct="0"/>
            <a:r>
              <a:rPr lang="en-US" altLang="en-US" sz="2800" dirty="0" err="1" smtClean="0"/>
              <a:t>Tentukan</a:t>
            </a:r>
            <a:r>
              <a:rPr lang="en-US" altLang="en-US" sz="2800" dirty="0" smtClean="0"/>
              <a:t> </a:t>
            </a:r>
            <a:r>
              <a:rPr lang="en-US" altLang="en-US" sz="2800" i="1" dirty="0"/>
              <a:t>v(t)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i="1" dirty="0" err="1"/>
              <a:t>i</a:t>
            </a:r>
            <a:r>
              <a:rPr lang="en-US" altLang="en-US" sz="2800" i="1" dirty="0"/>
              <a:t>(t).</a:t>
            </a:r>
            <a:r>
              <a:rPr lang="en-US" altLang="en-US" sz="2800" dirty="0"/>
              <a:t> </a:t>
            </a:r>
          </a:p>
        </p:txBody>
      </p:sp>
      <p:sp>
        <p:nvSpPr>
          <p:cNvPr id="323627" name="Text Box 43"/>
          <p:cNvSpPr txBox="1">
            <a:spLocks noChangeArrowheads="1"/>
          </p:cNvSpPr>
          <p:nvPr/>
        </p:nvSpPr>
        <p:spPr bwMode="auto">
          <a:xfrm>
            <a:off x="457200" y="5775325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u="sng" dirty="0" err="1" smtClean="0"/>
              <a:t>Jawaban</a:t>
            </a:r>
            <a:r>
              <a:rPr lang="en-US" altLang="en-US" sz="2000" b="1" dirty="0" smtClean="0"/>
              <a:t>:</a:t>
            </a:r>
            <a:r>
              <a:rPr lang="en-US" altLang="en-US" sz="2000" dirty="0" smtClean="0"/>
              <a:t> 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(t) = 1.118cos(10t – 26.56</a:t>
            </a:r>
            <a:r>
              <a:rPr lang="en-US" altLang="en-US" sz="2000" i="1" baseline="30000" dirty="0"/>
              <a:t>o</a:t>
            </a:r>
            <a:r>
              <a:rPr lang="en-US" altLang="en-US" sz="2000" i="1" dirty="0"/>
              <a:t>) A; v(t) = 2.236cos(10t + 63.43</a:t>
            </a:r>
            <a:r>
              <a:rPr lang="en-US" altLang="en-US" sz="2000" i="1" baseline="30000" dirty="0"/>
              <a:t>o</a:t>
            </a:r>
            <a:r>
              <a:rPr lang="en-US" altLang="en-US" sz="2000" i="1" dirty="0"/>
              <a:t>) V</a:t>
            </a:r>
          </a:p>
        </p:txBody>
      </p:sp>
      <p:grpSp>
        <p:nvGrpSpPr>
          <p:cNvPr id="323630" name="Group 46"/>
          <p:cNvGrpSpPr>
            <a:grpSpLocks/>
          </p:cNvGrpSpPr>
          <p:nvPr/>
        </p:nvGrpSpPr>
        <p:grpSpPr bwMode="auto">
          <a:xfrm>
            <a:off x="1371600" y="3441700"/>
            <a:ext cx="5181600" cy="2209800"/>
            <a:chOff x="864" y="2168"/>
            <a:chExt cx="3264" cy="1392"/>
          </a:xfrm>
        </p:grpSpPr>
        <p:pic>
          <p:nvPicPr>
            <p:cNvPr id="323625" name="Picture 41" descr="09-0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5" y="2168"/>
              <a:ext cx="3113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23628" name="Object 44"/>
            <p:cNvGraphicFramePr>
              <a:graphicFrameLocks noChangeAspect="1"/>
            </p:cNvGraphicFramePr>
            <p:nvPr/>
          </p:nvGraphicFramePr>
          <p:xfrm>
            <a:off x="864" y="2924"/>
            <a:ext cx="115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3640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924"/>
                          <a:ext cx="1152" cy="29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9.6 </a:t>
            </a:r>
            <a:r>
              <a:rPr lang="en-US" altLang="en-US" sz="4000" dirty="0" err="1" smtClean="0"/>
              <a:t>Hukum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Kirchoff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dalam</a:t>
            </a:r>
            <a:r>
              <a:rPr lang="en-US" altLang="en-US" sz="4000" dirty="0" smtClean="0"/>
              <a:t> Domain </a:t>
            </a:r>
            <a:r>
              <a:rPr lang="en-US" altLang="en-US" sz="4000" dirty="0" err="1" smtClean="0"/>
              <a:t>Frekuensi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(1)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5D69-0233-4A8D-81FD-E9D4FE74F5F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6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9" name="Rectangle 1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0" name="Rectangle 1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1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2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3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4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56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7" name="Rectangle 2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8" name="Rectangle 26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59" name="Rectangle 2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60" name="Rectangle 2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61" name="Rectangle 2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5662" name="Text Box 30"/>
          <p:cNvSpPr txBox="1">
            <a:spLocks noChangeArrowheads="1"/>
          </p:cNvSpPr>
          <p:nvPr/>
        </p:nvSpPr>
        <p:spPr bwMode="auto">
          <a:xfrm>
            <a:off x="457200" y="1981200"/>
            <a:ext cx="8001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800" dirty="0" err="1" smtClean="0"/>
              <a:t>Hukum</a:t>
            </a:r>
            <a:r>
              <a:rPr lang="en-US" altLang="en-US" sz="2800" dirty="0" smtClean="0"/>
              <a:t> KVL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KCL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domain phasor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disebut</a:t>
            </a:r>
            <a:r>
              <a:rPr lang="en-US" altLang="en-US" sz="2800" dirty="0" smtClean="0"/>
              <a:t> juga </a:t>
            </a:r>
            <a:r>
              <a:rPr lang="en-US" altLang="en-US" sz="2800" dirty="0" err="1" smtClean="0"/>
              <a:t>sebagai</a:t>
            </a:r>
            <a:r>
              <a:rPr lang="en-US" altLang="en-US" sz="2800" dirty="0" smtClean="0"/>
              <a:t> domain </a:t>
            </a:r>
            <a:r>
              <a:rPr lang="en-US" altLang="en-US" sz="2800" dirty="0" err="1" smtClean="0"/>
              <a:t>frekuensi</a:t>
            </a:r>
            <a:r>
              <a:rPr lang="en-US" altLang="en-US" sz="2800" dirty="0" smtClean="0"/>
              <a:t>.</a:t>
            </a:r>
            <a:endParaRPr lang="en-US" altLang="en-US" sz="2800" dirty="0"/>
          </a:p>
          <a:p>
            <a:pPr eaLnBrk="0" hangingPunct="0">
              <a:buFontTx/>
              <a:buChar char="•"/>
            </a:pPr>
            <a:endParaRPr lang="en-US" altLang="en-US" sz="2800" dirty="0"/>
          </a:p>
          <a:p>
            <a:pPr eaLnBrk="0" hangingPunct="0">
              <a:buFontTx/>
              <a:buChar char="•"/>
            </a:pP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phasor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bilangan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kompleks</a:t>
            </a:r>
            <a:r>
              <a:rPr lang="en-US" altLang="en-US" sz="2800" dirty="0" smtClean="0">
                <a:solidFill>
                  <a:srgbClr val="FF3300"/>
                </a:solidFill>
              </a:rPr>
              <a:t>.</a:t>
            </a:r>
            <a:endParaRPr lang="en-US" altLang="en-US" sz="2800" dirty="0">
              <a:solidFill>
                <a:srgbClr val="FF3300"/>
              </a:solidFill>
            </a:endParaRPr>
          </a:p>
          <a:p>
            <a:pPr eaLnBrk="0" hangingPunct="0">
              <a:buFontTx/>
              <a:buChar char="•"/>
            </a:pPr>
            <a:endParaRPr lang="en-US" altLang="en-US" sz="2800" dirty="0"/>
          </a:p>
          <a:p>
            <a:pPr eaLnBrk="0" hangingPunct="0">
              <a:buFontTx/>
              <a:buChar char="•"/>
            </a:pPr>
            <a:r>
              <a:rPr lang="en-US" altLang="en-US" sz="2800" dirty="0" err="1" smtClean="0"/>
              <a:t>Semua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matematika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domain </a:t>
            </a:r>
            <a:r>
              <a:rPr lang="en-US" altLang="en-US" sz="2800" dirty="0" err="1" smtClean="0"/>
              <a:t>kompleks</a:t>
            </a:r>
            <a:r>
              <a:rPr lang="en-US" altLang="en-US" sz="2800" dirty="0" smtClean="0"/>
              <a:t>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3188"/>
            <a:ext cx="8763000" cy="1314450"/>
          </a:xfrm>
        </p:spPr>
        <p:txBody>
          <a:bodyPr/>
          <a:lstStyle/>
          <a:p>
            <a:r>
              <a:rPr lang="en-US" altLang="en-US" sz="4000" dirty="0"/>
              <a:t>9.7 </a:t>
            </a:r>
            <a:r>
              <a:rPr lang="en-US" altLang="en-US" sz="4000" dirty="0" err="1" smtClean="0"/>
              <a:t>Kombinasi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(1)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CFCA3-8CE0-4AA4-A74B-FC9EBFC0677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0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2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3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5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6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8" name="Rectangle 12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69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7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73" name="Rectangle 1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4" name="Rectangle 1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5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6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7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8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7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6680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1" name="Rectangle 2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2" name="Rectangle 26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3" name="Rectangle 2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4" name="Rectangle 2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5" name="Rectangle 2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457200" y="1981200"/>
            <a:ext cx="8001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sz="2800" dirty="0" err="1" smtClean="0"/>
              <a:t>Mengikuti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prinsip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analisis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rangkaian</a:t>
            </a:r>
            <a:r>
              <a:rPr lang="en-US" altLang="en-US" sz="2800" dirty="0" smtClean="0"/>
              <a:t> DC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semua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rangkaian</a:t>
            </a:r>
            <a:r>
              <a:rPr lang="en-US" altLang="en-US" sz="2800" dirty="0" smtClean="0"/>
              <a:t> AC.</a:t>
            </a:r>
            <a:endParaRPr lang="en-US" altLang="en-US" sz="2800" dirty="0"/>
          </a:p>
          <a:p>
            <a:pPr eaLnBrk="0" hangingPunct="0"/>
            <a:r>
              <a:rPr lang="en-US" altLang="en-US" sz="2800" dirty="0"/>
              <a:t> </a:t>
            </a:r>
          </a:p>
          <a:p>
            <a:pPr eaLnBrk="0" hangingPunct="0">
              <a:buFontTx/>
              <a:buChar char="•"/>
            </a:pPr>
            <a:r>
              <a:rPr lang="en-US" altLang="en-US" sz="2800" dirty="0" err="1" smtClean="0"/>
              <a:t>Sebagai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contoh</a:t>
            </a:r>
            <a:r>
              <a:rPr lang="en-US" altLang="en-US" sz="2800" dirty="0" smtClean="0"/>
              <a:t>:</a:t>
            </a:r>
            <a:endParaRPr lang="en-US" altLang="en-US" sz="2800" dirty="0"/>
          </a:p>
          <a:p>
            <a:pPr lvl="1" eaLnBrk="0" hangingPunct="0">
              <a:buFontTx/>
              <a:buAutoNum type="alphaLcPeriod"/>
            </a:pPr>
            <a:r>
              <a:rPr lang="en-US" altLang="en-US" sz="2800" dirty="0" err="1" smtClean="0"/>
              <a:t>Pembagi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tegangan</a:t>
            </a:r>
            <a:endParaRPr lang="en-US" altLang="en-US" sz="2800" dirty="0"/>
          </a:p>
          <a:p>
            <a:pPr lvl="1" eaLnBrk="0" hangingPunct="0">
              <a:buFontTx/>
              <a:buAutoNum type="alphaLcPeriod"/>
            </a:pPr>
            <a:r>
              <a:rPr lang="en-US" altLang="en-US" sz="2800" dirty="0" err="1" smtClean="0"/>
              <a:t>Pembagi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arus</a:t>
            </a:r>
            <a:endParaRPr lang="en-US" altLang="en-US" sz="2800" dirty="0"/>
          </a:p>
          <a:p>
            <a:pPr lvl="1" eaLnBrk="0" hangingPunct="0">
              <a:buFontTx/>
              <a:buAutoNum type="alphaLcPeriod"/>
            </a:pPr>
            <a:r>
              <a:rPr lang="en-US" altLang="en-US" sz="2800" dirty="0" err="1" smtClean="0"/>
              <a:t>Reduksi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rangkaian</a:t>
            </a:r>
            <a:endParaRPr lang="en-US" altLang="en-US" sz="2800" dirty="0"/>
          </a:p>
          <a:p>
            <a:pPr lvl="1" eaLnBrk="0" hangingPunct="0">
              <a:buFontTx/>
              <a:buAutoNum type="alphaLcPeriod"/>
            </a:pPr>
            <a:r>
              <a:rPr lang="en-US" altLang="en-US" sz="2800" dirty="0" err="1" smtClean="0"/>
              <a:t>Impedansi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ekivalen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3188"/>
            <a:ext cx="8686800" cy="1314450"/>
          </a:xfrm>
        </p:spPr>
        <p:txBody>
          <a:bodyPr/>
          <a:lstStyle/>
          <a:p>
            <a:r>
              <a:rPr lang="en-US" altLang="en-US" sz="4000" dirty="0"/>
              <a:t>9.7 </a:t>
            </a:r>
            <a:r>
              <a:rPr lang="en-US" altLang="en-US" sz="4000" dirty="0" err="1" smtClean="0"/>
              <a:t>Kombinasi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Impedansi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(2)</a:t>
            </a:r>
          </a:p>
        </p:txBody>
      </p:sp>
      <p:pic>
        <p:nvPicPr>
          <p:cNvPr id="327711" name="Picture 31" descr="09-02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88" y="3633248"/>
            <a:ext cx="2020824" cy="736092"/>
          </a:xfrm>
          <a:noFill/>
          <a:ln/>
        </p:spPr>
      </p:pic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6154-2927-4D80-9468-4C43523AF4B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27683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7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698" name="Rectangle 1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699" name="Rectangle 1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0" name="Rectangle 20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1" name="Rectangle 21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2" name="Rectangle 22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04" name="Rectangle 24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5" name="Rectangle 25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6" name="Rectangle 26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7" name="Rectangle 27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8" name="Rectangle 28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09" name="Rectangle 29"/>
          <p:cNvSpPr>
            <a:spLocks noChangeArrowheads="1"/>
          </p:cNvSpPr>
          <p:nvPr/>
        </p:nvSpPr>
        <p:spPr bwMode="auto">
          <a:xfrm>
            <a:off x="1714500" y="2286000"/>
            <a:ext cx="190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10" name="Text Box 30"/>
          <p:cNvSpPr txBox="1">
            <a:spLocks noChangeArrowheads="1"/>
          </p:cNvSpPr>
          <p:nvPr/>
        </p:nvSpPr>
        <p:spPr bwMode="auto">
          <a:xfrm>
            <a:off x="457200" y="1600200"/>
            <a:ext cx="8305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8738" indent="-587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9</a:t>
            </a:r>
          </a:p>
          <a:p>
            <a:pPr eaLnBrk="0" hangingPunct="0"/>
            <a:endParaRPr lang="en-US" altLang="en-US" sz="2000" dirty="0"/>
          </a:p>
          <a:p>
            <a:pPr eaLnBrk="0" hangingPunct="0"/>
            <a:r>
              <a:rPr lang="en-US" altLang="en-US" sz="2400" dirty="0" err="1" smtClean="0"/>
              <a:t>Tentukan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impedansi</a:t>
            </a:r>
            <a:r>
              <a:rPr lang="en-US" altLang="en-US" sz="2400" dirty="0" smtClean="0"/>
              <a:t> input </a:t>
            </a:r>
            <a:r>
              <a:rPr lang="en-US" altLang="en-US" sz="2400" dirty="0" err="1" smtClean="0"/>
              <a:t>rangkaian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dimana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ω =10 rad/s. </a:t>
            </a:r>
          </a:p>
          <a:p>
            <a:pPr eaLnBrk="0" hangingPunct="0"/>
            <a:r>
              <a:rPr lang="en-US" altLang="en-US" sz="2400" dirty="0"/>
              <a:t>    </a:t>
            </a:r>
          </a:p>
        </p:txBody>
      </p:sp>
      <p:sp>
        <p:nvSpPr>
          <p:cNvPr id="327713" name="Text Box 33"/>
          <p:cNvSpPr txBox="1">
            <a:spLocks noChangeArrowheads="1"/>
          </p:cNvSpPr>
          <p:nvPr/>
        </p:nvSpPr>
        <p:spPr bwMode="auto">
          <a:xfrm>
            <a:off x="457200" y="58674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u="sng" dirty="0" err="1" smtClean="0"/>
              <a:t>Jawaban</a:t>
            </a:r>
            <a:r>
              <a:rPr lang="en-US" altLang="en-US" sz="2000" b="1" dirty="0" smtClean="0"/>
              <a:t>:</a:t>
            </a:r>
            <a:r>
              <a:rPr lang="en-US" altLang="en-US" sz="2000" dirty="0" smtClean="0"/>
              <a:t> </a:t>
            </a:r>
            <a:r>
              <a:rPr lang="en-US" altLang="en-US" sz="2000" b="1" dirty="0"/>
              <a:t>Z</a:t>
            </a:r>
            <a:r>
              <a:rPr lang="en-US" altLang="en-US" sz="2000" baseline="-25000" dirty="0"/>
              <a:t>in </a:t>
            </a:r>
            <a:r>
              <a:rPr lang="en-US" altLang="en-US" sz="2000" dirty="0"/>
              <a:t> =  </a:t>
            </a:r>
            <a:r>
              <a:rPr lang="en-US" altLang="en-US" sz="2000" b="1" dirty="0"/>
              <a:t>32.38 –  j73.76</a:t>
            </a:r>
            <a:r>
              <a:rPr lang="en-US" altLang="en-US" b="1" dirty="0"/>
              <a:t> </a:t>
            </a:r>
            <a:endParaRPr lang="en-US" altLang="en-US" b="1" dirty="0">
              <a:sym typeface="Symbol Set SWA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5.2 Sinusoidal </a:t>
            </a:r>
            <a:r>
              <a:rPr lang="en-US" altLang="en-US" sz="4000" dirty="0"/>
              <a:t>(1)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Sinusoidal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sinyal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dibentuk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fungsi</a:t>
            </a:r>
            <a:r>
              <a:rPr lang="en-US" altLang="en-US" sz="2400" dirty="0" smtClean="0"/>
              <a:t> sinus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cosinus</a:t>
            </a:r>
            <a:r>
              <a:rPr lang="en-US" altLang="en-US" sz="2400" dirty="0" smtClean="0"/>
              <a:t>. 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 err="1" smtClean="0"/>
              <a:t>Pernyataan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umum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sinusoidal,</a:t>
            </a: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 err="1" smtClean="0"/>
              <a:t>dimana</a:t>
            </a: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Vm</a:t>
            </a:r>
            <a:r>
              <a:rPr lang="en-US" altLang="en-US" sz="2400" dirty="0"/>
              <a:t>  =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amplitude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sinusoidal</a:t>
            </a: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ω  = </a:t>
            </a:r>
            <a:r>
              <a:rPr lang="en-US" altLang="en-US" sz="2400" dirty="0" err="1" smtClean="0"/>
              <a:t>frekuensi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sudut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radians/s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		Ф =  </a:t>
            </a:r>
            <a:r>
              <a:rPr lang="en-US" altLang="en-US" sz="2400" dirty="0" err="1" smtClean="0"/>
              <a:t>phasa</a:t>
            </a:r>
            <a:endParaRPr lang="en-US" altLang="en-US" sz="2400" dirty="0"/>
          </a:p>
        </p:txBody>
      </p:sp>
      <p:pic>
        <p:nvPicPr>
          <p:cNvPr id="141347" name="Picture 35" descr="09-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3505200"/>
            <a:ext cx="6399213" cy="1295400"/>
          </a:xfrm>
          <a:noFill/>
          <a:ln/>
        </p:spPr>
      </p:pic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4EE-8E7E-4612-A2A7-3317F7F9370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342" name="Rectangle 3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1341" name="Object 29"/>
          <p:cNvGraphicFramePr>
            <a:graphicFrameLocks noChangeAspect="1"/>
          </p:cNvGraphicFramePr>
          <p:nvPr/>
        </p:nvGraphicFramePr>
        <p:xfrm>
          <a:off x="2743200" y="2743200"/>
          <a:ext cx="2971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9" name="Equation" r:id="rId5" imgW="1270000" imgH="228600" progId="Equation.3">
                  <p:embed/>
                </p:oleObj>
              </mc:Choice>
              <mc:Fallback>
                <p:oleObj name="Equation" r:id="rId5" imgW="12700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2971800" cy="536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5.2 Sinusoidal </a:t>
            </a:r>
            <a:r>
              <a:rPr lang="en-US" altLang="en-US" sz="4000" dirty="0"/>
              <a:t>(2)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E4071-B560-43D9-9949-533E069387C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3726" name="Rectangle 14"/>
          <p:cNvSpPr>
            <a:spLocks noChangeArrowheads="1"/>
          </p:cNvSpPr>
          <p:nvPr/>
        </p:nvSpPr>
        <p:spPr bwMode="auto">
          <a:xfrm>
            <a:off x="457200" y="15240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b="1" dirty="0" err="1" smtClean="0">
                <a:latin typeface="Verdana" panose="020B0604030504040204" pitchFamily="34" charset="0"/>
              </a:rPr>
              <a:t>Fungsi</a:t>
            </a:r>
            <a:r>
              <a:rPr lang="en-US" altLang="en-US" b="1" dirty="0" smtClean="0">
                <a:latin typeface="Verdana" panose="020B0604030504040204" pitchFamily="34" charset="0"/>
              </a:rPr>
              <a:t> </a:t>
            </a:r>
            <a:r>
              <a:rPr lang="en-US" altLang="en-US" b="1" dirty="0" err="1" smtClean="0">
                <a:latin typeface="Verdana" panose="020B0604030504040204" pitchFamily="34" charset="0"/>
              </a:rPr>
              <a:t>periodik</a:t>
            </a:r>
            <a:r>
              <a:rPr lang="en-US" altLang="en-US" b="1" dirty="0" smtClean="0">
                <a:latin typeface="Verdana" panose="020B0604030504040204" pitchFamily="34" charset="0"/>
              </a:rPr>
              <a:t> </a:t>
            </a:r>
            <a:r>
              <a:rPr lang="en-US" altLang="en-US" b="1" dirty="0" err="1" smtClean="0">
                <a:latin typeface="Verdana" panose="020B0604030504040204" pitchFamily="34" charset="0"/>
              </a:rPr>
              <a:t>memenuhi</a:t>
            </a:r>
            <a:r>
              <a:rPr lang="en-US" altLang="zh-TW" b="1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b="1" i="1" dirty="0">
                <a:latin typeface="Verdana" panose="020B0604030504040204" pitchFamily="34" charset="0"/>
                <a:ea typeface="PMingLiU" panose="02020500000000000000" pitchFamily="18" charset="-120"/>
              </a:rPr>
              <a:t>v(t) = v(t + </a:t>
            </a:r>
            <a:r>
              <a:rPr lang="en-US" altLang="zh-TW" b="1" i="1" dirty="0" err="1">
                <a:latin typeface="Verdana" panose="020B0604030504040204" pitchFamily="34" charset="0"/>
                <a:ea typeface="PMingLiU" panose="02020500000000000000" pitchFamily="18" charset="-120"/>
              </a:rPr>
              <a:t>nT</a:t>
            </a:r>
            <a:r>
              <a:rPr lang="en-US" altLang="zh-TW" b="1" dirty="0">
                <a:latin typeface="Verdana" panose="020B0604030504040204" pitchFamily="34" charset="0"/>
                <a:ea typeface="PMingLiU" panose="02020500000000000000" pitchFamily="18" charset="-120"/>
              </a:rPr>
              <a:t>), </a:t>
            </a:r>
            <a:r>
              <a:rPr lang="en-US" altLang="zh-TW" b="1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untuk</a:t>
            </a:r>
            <a:r>
              <a:rPr lang="en-US" altLang="zh-TW" b="1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b="1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semua</a:t>
            </a:r>
            <a:r>
              <a:rPr lang="en-US" altLang="zh-TW" b="1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b="1" dirty="0">
                <a:latin typeface="Verdana" panose="020B0604030504040204" pitchFamily="34" charset="0"/>
                <a:ea typeface="PMingLiU" panose="02020500000000000000" pitchFamily="18" charset="-120"/>
              </a:rPr>
              <a:t>t </a:t>
            </a:r>
            <a:r>
              <a:rPr lang="en-US" altLang="zh-TW" b="1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dan</a:t>
            </a:r>
            <a:r>
              <a:rPr lang="en-US" altLang="zh-TW" b="1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b="1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semua</a:t>
            </a:r>
            <a:r>
              <a:rPr lang="en-US" altLang="zh-TW" b="1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integer </a:t>
            </a:r>
            <a:r>
              <a:rPr lang="en-US" altLang="zh-TW" b="1" dirty="0">
                <a:latin typeface="Verdana" panose="020B0604030504040204" pitchFamily="34" charset="0"/>
                <a:ea typeface="PMingLiU" panose="02020500000000000000" pitchFamily="18" charset="-120"/>
              </a:rPr>
              <a:t>n.</a:t>
            </a:r>
            <a:r>
              <a:rPr lang="en-US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3734" name="Group 22"/>
          <p:cNvGrpSpPr>
            <a:grpSpLocks/>
          </p:cNvGrpSpPr>
          <p:nvPr/>
        </p:nvGrpSpPr>
        <p:grpSpPr bwMode="auto">
          <a:xfrm>
            <a:off x="1981200" y="2286000"/>
            <a:ext cx="5257800" cy="3048000"/>
            <a:chOff x="1008" y="1632"/>
            <a:chExt cx="3696" cy="2064"/>
          </a:xfrm>
        </p:grpSpPr>
        <p:grpSp>
          <p:nvGrpSpPr>
            <p:cNvPr id="243722" name="Group 10"/>
            <p:cNvGrpSpPr>
              <a:grpSpLocks/>
            </p:cNvGrpSpPr>
            <p:nvPr/>
          </p:nvGrpSpPr>
          <p:grpSpPr bwMode="auto">
            <a:xfrm>
              <a:off x="1008" y="1632"/>
              <a:ext cx="3696" cy="2064"/>
              <a:chOff x="1800" y="6361"/>
              <a:chExt cx="8280" cy="5715"/>
            </a:xfrm>
          </p:grpSpPr>
          <p:pic>
            <p:nvPicPr>
              <p:cNvPr id="243723" name="Picture 11" descr="09-00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0" y="6361"/>
                <a:ext cx="8280" cy="57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43724" name="Line 12"/>
              <p:cNvSpPr>
                <a:spLocks noChangeShapeType="1"/>
              </p:cNvSpPr>
              <p:nvPr/>
            </p:nvSpPr>
            <p:spPr bwMode="auto">
              <a:xfrm>
                <a:off x="7560" y="9180"/>
                <a:ext cx="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725" name="Line 13"/>
              <p:cNvSpPr>
                <a:spLocks noChangeShapeType="1"/>
              </p:cNvSpPr>
              <p:nvPr/>
            </p:nvSpPr>
            <p:spPr bwMode="auto">
              <a:xfrm>
                <a:off x="3060" y="10440"/>
                <a:ext cx="43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43728" name="Object 16"/>
            <p:cNvGraphicFramePr>
              <a:graphicFrameLocks noChangeAspect="1"/>
            </p:cNvGraphicFramePr>
            <p:nvPr/>
          </p:nvGraphicFramePr>
          <p:xfrm>
            <a:off x="1776" y="2784"/>
            <a:ext cx="390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63" name="Equation" r:id="rId5" imgW="507780" imgH="393529" progId="Equation.3">
                    <p:embed/>
                  </p:oleObj>
                </mc:Choice>
                <mc:Fallback>
                  <p:oleObj name="Equation" r:id="rId5" imgW="507780" imgH="393529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784"/>
                          <a:ext cx="390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3731" name="Rectangle 19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3730" name="Object 18"/>
          <p:cNvGraphicFramePr>
            <a:graphicFrameLocks noChangeAspect="1"/>
          </p:cNvGraphicFramePr>
          <p:nvPr/>
        </p:nvGraphicFramePr>
        <p:xfrm>
          <a:off x="6278563" y="4267200"/>
          <a:ext cx="10366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4" name="Equation" r:id="rId7" imgW="622080" imgH="393480" progId="Equation.3">
                  <p:embed/>
                </p:oleObj>
              </mc:Choice>
              <mc:Fallback>
                <p:oleObj name="Equation" r:id="rId7" imgW="62208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4267200"/>
                        <a:ext cx="1036637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3" name="Rectangle 2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3732" name="Object 20"/>
          <p:cNvGraphicFramePr>
            <a:graphicFrameLocks noChangeAspect="1"/>
          </p:cNvGraphicFramePr>
          <p:nvPr/>
        </p:nvGraphicFramePr>
        <p:xfrm>
          <a:off x="7467600" y="4381500"/>
          <a:ext cx="1143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65" name="Equation" r:id="rId9" imgW="545626" imgH="203024" progId="Equation.3">
                  <p:embed/>
                </p:oleObj>
              </mc:Choice>
              <mc:Fallback>
                <p:oleObj name="Equation" r:id="rId9" imgW="545626" imgH="203024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381500"/>
                        <a:ext cx="11430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5" name="Rectangle 23"/>
          <p:cNvSpPr>
            <a:spLocks noChangeArrowheads="1"/>
          </p:cNvSpPr>
          <p:nvPr/>
        </p:nvSpPr>
        <p:spPr bwMode="auto">
          <a:xfrm>
            <a:off x="457200" y="5780772"/>
            <a:ext cx="7772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7663" indent="-347663"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1963"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altLang="en-US" dirty="0" err="1" smtClean="0">
                <a:latin typeface="Verdana" panose="020B0604030504040204" pitchFamily="34" charset="0"/>
              </a:rPr>
              <a:t>Hanya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dirty="0" err="1" smtClean="0">
                <a:latin typeface="Verdana" panose="020B0604030504040204" pitchFamily="34" charset="0"/>
              </a:rPr>
              <a:t>dua</a:t>
            </a:r>
            <a:r>
              <a:rPr lang="en-US" altLang="en-US" dirty="0" smtClean="0">
                <a:latin typeface="Verdana" panose="020B0604030504040204" pitchFamily="34" charset="0"/>
              </a:rPr>
              <a:t> sinusoidal </a:t>
            </a:r>
            <a:r>
              <a:rPr lang="en-US" altLang="en-US" dirty="0" err="1" smtClean="0">
                <a:latin typeface="Verdana" panose="020B0604030504040204" pitchFamily="34" charset="0"/>
              </a:rPr>
              <a:t>dengan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i="1" u="sng" dirty="0" err="1" smtClean="0">
                <a:latin typeface="Verdana" panose="020B0604030504040204" pitchFamily="34" charset="0"/>
              </a:rPr>
              <a:t>frekuensi</a:t>
            </a:r>
            <a:r>
              <a:rPr lang="en-US" altLang="en-US" i="1" u="sng" dirty="0" smtClean="0">
                <a:latin typeface="Verdana" panose="020B0604030504040204" pitchFamily="34" charset="0"/>
              </a:rPr>
              <a:t> </a:t>
            </a:r>
            <a:r>
              <a:rPr lang="en-US" altLang="en-US" i="1" u="sng" dirty="0" err="1" smtClean="0">
                <a:latin typeface="Verdana" panose="020B0604030504040204" pitchFamily="34" charset="0"/>
              </a:rPr>
              <a:t>sama</a:t>
            </a:r>
            <a:r>
              <a:rPr lang="en-US" altLang="en-US" dirty="0" smtClean="0">
                <a:latin typeface="Verdana" panose="020B0604030504040204" pitchFamily="34" charset="0"/>
              </a:rPr>
              <a:t> yang </a:t>
            </a:r>
            <a:r>
              <a:rPr lang="en-US" altLang="en-US" dirty="0" err="1" smtClean="0">
                <a:latin typeface="Verdana" panose="020B0604030504040204" pitchFamily="34" charset="0"/>
              </a:rPr>
              <a:t>dapat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dirty="0" err="1" smtClean="0">
                <a:latin typeface="Verdana" panose="020B0604030504040204" pitchFamily="34" charset="0"/>
              </a:rPr>
              <a:t>dibandingkan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dirty="0" err="1" smtClean="0">
                <a:latin typeface="Verdana" panose="020B0604030504040204" pitchFamily="34" charset="0"/>
              </a:rPr>
              <a:t>perbedaan</a:t>
            </a:r>
            <a:r>
              <a:rPr lang="en-US" altLang="en-US" dirty="0" smtClean="0">
                <a:latin typeface="Verdana" panose="020B0604030504040204" pitchFamily="34" charset="0"/>
              </a:rPr>
              <a:t> amplitude </a:t>
            </a:r>
            <a:r>
              <a:rPr lang="en-US" altLang="en-US" dirty="0" err="1" smtClean="0">
                <a:latin typeface="Verdana" panose="020B0604030504040204" pitchFamily="34" charset="0"/>
              </a:rPr>
              <a:t>dan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dirty="0" err="1" smtClean="0">
                <a:latin typeface="Verdana" panose="020B0604030504040204" pitchFamily="34" charset="0"/>
              </a:rPr>
              <a:t>phasa</a:t>
            </a:r>
            <a:r>
              <a:rPr lang="en-US" altLang="en-US" dirty="0" smtClean="0">
                <a:latin typeface="Verdana" panose="020B0604030504040204" pitchFamily="34" charset="0"/>
              </a:rPr>
              <a:t> </a:t>
            </a:r>
            <a:r>
              <a:rPr lang="en-US" altLang="en-US" dirty="0" err="1" smtClean="0">
                <a:latin typeface="Verdana" panose="020B0604030504040204" pitchFamily="34" charset="0"/>
              </a:rPr>
              <a:t>nya</a:t>
            </a:r>
            <a:endParaRPr lang="en-US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5.2 Sinusoidal </a:t>
            </a:r>
            <a:r>
              <a:rPr lang="en-US" altLang="en-US" sz="4000" dirty="0"/>
              <a:t>(3)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7EB4-B179-466F-8A29-77069E929CC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457200" y="2097098"/>
            <a:ext cx="8001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2000" b="1" u="sng" dirty="0" err="1" smtClean="0">
                <a:latin typeface="Verdana" panose="020B0604030504040204" pitchFamily="34" charset="0"/>
              </a:rPr>
              <a:t>Contoh</a:t>
            </a:r>
            <a:r>
              <a:rPr lang="en-US" altLang="en-US" sz="2000" b="1" u="sng" dirty="0" smtClean="0">
                <a:latin typeface="Verdana" panose="020B0604030504040204" pitchFamily="34" charset="0"/>
              </a:rPr>
              <a:t> </a:t>
            </a:r>
            <a:r>
              <a:rPr lang="en-US" altLang="en-US" sz="2000" b="1" u="sng" dirty="0">
                <a:latin typeface="Verdana" panose="020B0604030504040204" pitchFamily="34" charset="0"/>
              </a:rPr>
              <a:t>1</a:t>
            </a:r>
          </a:p>
          <a:p>
            <a:endParaRPr lang="en-US" altLang="zh-TW" sz="2400" b="1" dirty="0">
              <a:latin typeface="Verdana" panose="020B0604030504040204" pitchFamily="34" charset="0"/>
              <a:ea typeface="PMingLiU" panose="02020500000000000000" pitchFamily="18" charset="-120"/>
            </a:endParaRPr>
          </a:p>
          <a:p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Diberikan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fungsi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,                      </a:t>
            </a:r>
            <a:r>
              <a:rPr lang="en-US" altLang="zh-TW" sz="2400" dirty="0">
                <a:solidFill>
                  <a:srgbClr val="000000"/>
                </a:solidFill>
                <a:latin typeface="Verdana" panose="020B0604030504040204" pitchFamily="34" charset="0"/>
                <a:ea typeface="PMingLiU" panose="02020500000000000000" pitchFamily="18" charset="-120"/>
              </a:rPr>
              <a:t>,</a:t>
            </a:r>
            <a:r>
              <a: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hitung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amplitude,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phasa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,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frekuensi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sudut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,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perioda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,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dan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frekuensi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.</a:t>
            </a:r>
            <a:endParaRPr lang="en-US" altLang="zh-TW" sz="2400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73" name="Rectangle 13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457200" y="4428521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000" b="1" u="sng" dirty="0" err="1" smtClean="0">
                <a:latin typeface="Verdana" panose="020B0604030504040204" pitchFamily="34" charset="0"/>
              </a:rPr>
              <a:t>Solusi</a:t>
            </a:r>
            <a:r>
              <a:rPr lang="en-US" altLang="en-US" sz="2400" b="1" dirty="0" smtClean="0">
                <a:latin typeface="Verdana" panose="020B0604030504040204" pitchFamily="34" charset="0"/>
              </a:rPr>
              <a:t>:</a:t>
            </a:r>
            <a:endParaRPr lang="en-US" altLang="en-US" sz="2400" b="1" dirty="0">
              <a:latin typeface="Verdana" panose="020B0604030504040204" pitchFamily="34" charset="0"/>
            </a:endParaRPr>
          </a:p>
          <a:p>
            <a:pPr eaLnBrk="0" hangingPunct="0"/>
            <a:endParaRPr lang="en-US" altLang="en-US" sz="2400" dirty="0">
              <a:latin typeface="Verdana" panose="020B0604030504040204" pitchFamily="34" charset="0"/>
            </a:endParaRPr>
          </a:p>
          <a:p>
            <a:pPr eaLnBrk="0" hangingPunct="0"/>
            <a:r>
              <a:rPr lang="en-US" altLang="en-US" sz="2400" dirty="0" err="1" smtClean="0">
                <a:latin typeface="Verdana" panose="020B0604030504040204" pitchFamily="34" charset="0"/>
              </a:rPr>
              <a:t>Amplituda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= 5,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phasa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= –60</a:t>
            </a:r>
            <a:r>
              <a:rPr lang="en-US" altLang="en-US" sz="2400" baseline="30000" dirty="0">
                <a:latin typeface="Verdana" panose="020B0604030504040204" pitchFamily="34" charset="0"/>
              </a:rPr>
              <a:t>o</a:t>
            </a:r>
            <a:r>
              <a:rPr lang="en-US" altLang="en-US" sz="2400" dirty="0">
                <a:latin typeface="Verdana" panose="020B0604030504040204" pitchFamily="34" charset="0"/>
              </a:rPr>
              <a:t>,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frekuensi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sudut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= 4</a:t>
            </a:r>
            <a:r>
              <a:rPr lang="en-US" altLang="en-US" sz="2400" dirty="0">
                <a:latin typeface="Symbol" panose="05050102010706020507" pitchFamily="18" charset="2"/>
              </a:rPr>
              <a:t>p </a:t>
            </a:r>
            <a:r>
              <a:rPr lang="en-US" altLang="en-US" sz="2400" dirty="0"/>
              <a:t>rad/s</a:t>
            </a:r>
            <a:r>
              <a:rPr lang="en-US" altLang="en-US" sz="2400" dirty="0">
                <a:latin typeface="Verdana" panose="020B0604030504040204" pitchFamily="34" charset="0"/>
              </a:rPr>
              <a:t>,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Perioda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= 0.5 s,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frekuensi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</a:rPr>
              <a:t>= 2 Hz.</a:t>
            </a:r>
          </a:p>
        </p:txBody>
      </p:sp>
      <p:sp>
        <p:nvSpPr>
          <p:cNvPr id="245779" name="Rectangle 19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43272"/>
              </p:ext>
            </p:extLst>
          </p:nvPr>
        </p:nvGraphicFramePr>
        <p:xfrm>
          <a:off x="3338945" y="2826544"/>
          <a:ext cx="214745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1" name="Equation" r:id="rId4" imgW="965160" imgH="228600" progId="Equation.3">
                  <p:embed/>
                </p:oleObj>
              </mc:Choice>
              <mc:Fallback>
                <p:oleObj name="Equation" r:id="rId4" imgW="96516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945" y="2826544"/>
                        <a:ext cx="214745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5.2 Sinusoidal </a:t>
            </a:r>
            <a:r>
              <a:rPr lang="en-US" altLang="en-US" sz="4000" dirty="0"/>
              <a:t>(4)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F27F-92A1-4CC8-A801-B9773496C6E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685800" y="1590170"/>
            <a:ext cx="77724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2000" b="1" u="sng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Contoh</a:t>
            </a:r>
            <a:r>
              <a:rPr lang="en-US" altLang="zh-TW" sz="2000" b="1" u="sng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000" b="1" u="sng" dirty="0">
                <a:latin typeface="Verdana" panose="020B0604030504040204" pitchFamily="34" charset="0"/>
                <a:ea typeface="PMingLiU" panose="02020500000000000000" pitchFamily="18" charset="-120"/>
              </a:rPr>
              <a:t>2</a:t>
            </a:r>
          </a:p>
          <a:p>
            <a:pPr eaLnBrk="0" hangingPunct="0"/>
            <a:endParaRPr lang="en-US" altLang="zh-TW" sz="2400" b="1" u="sng" dirty="0">
              <a:latin typeface="Verdana" panose="020B0604030504040204" pitchFamily="34" charset="0"/>
              <a:ea typeface="PMingLiU" panose="02020500000000000000" pitchFamily="18" charset="-120"/>
            </a:endParaRPr>
          </a:p>
          <a:p>
            <a:pPr eaLnBrk="0" hangingPunct="0"/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Temukan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sudut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phasa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diantara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                      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dan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                         </a:t>
            </a:r>
            <a:r>
              <a: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rPr>
              <a:t>, 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i</a:t>
            </a:r>
            <a:r>
              <a:rPr lang="en-US" altLang="zh-TW" baseline="-250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1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mendahului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/lead 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atau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/</a:t>
            </a:r>
            <a:r>
              <a:rPr lang="en-US" altLang="zh-TW" sz="2400" dirty="0" err="1" smtClean="0">
                <a:latin typeface="Verdana" panose="020B0604030504040204" pitchFamily="34" charset="0"/>
                <a:ea typeface="PMingLiU" panose="02020500000000000000" pitchFamily="18" charset="-120"/>
              </a:rPr>
              <a:t>tertinggallag</a:t>
            </a:r>
            <a:r>
              <a:rPr lang="en-US" altLang="zh-TW" sz="2400" dirty="0" smtClean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rPr>
              <a:t>i</a:t>
            </a:r>
            <a:r>
              <a:rPr lang="en-US" altLang="zh-TW" baseline="-25000" dirty="0">
                <a:latin typeface="Verdana" panose="020B0604030504040204" pitchFamily="34" charset="0"/>
                <a:ea typeface="PMingLiU" panose="02020500000000000000" pitchFamily="18" charset="-120"/>
              </a:rPr>
              <a:t>2</a:t>
            </a:r>
            <a:r>
              <a: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rPr>
              <a:t>?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78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980231"/>
              </p:ext>
            </p:extLst>
          </p:nvPr>
        </p:nvGraphicFramePr>
        <p:xfrm>
          <a:off x="5638800" y="2286000"/>
          <a:ext cx="2919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5" name="Equation" r:id="rId4" imgW="1409700" imgH="228600" progId="Equation.3">
                  <p:embed/>
                </p:oleObj>
              </mc:Choice>
              <mc:Fallback>
                <p:oleObj name="Equation" r:id="rId4" imgW="14097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29194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78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321578"/>
              </p:ext>
            </p:extLst>
          </p:nvPr>
        </p:nvGraphicFramePr>
        <p:xfrm>
          <a:off x="1447800" y="2667000"/>
          <a:ext cx="274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66" name="Equation" r:id="rId6" imgW="1358900" imgH="228600" progId="Equation.3">
                  <p:embed/>
                </p:oleObj>
              </mc:Choice>
              <mc:Fallback>
                <p:oleObj name="Equation" r:id="rId6" imgW="13589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2743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7826" name="Rectangle 18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7828" name="Group 20"/>
          <p:cNvGrpSpPr>
            <a:grpSpLocks/>
          </p:cNvGrpSpPr>
          <p:nvPr/>
        </p:nvGrpSpPr>
        <p:grpSpPr bwMode="auto">
          <a:xfrm>
            <a:off x="381000" y="3784601"/>
            <a:ext cx="8455025" cy="2862263"/>
            <a:chOff x="240" y="2384"/>
            <a:chExt cx="5326" cy="1803"/>
          </a:xfrm>
        </p:grpSpPr>
        <p:sp>
          <p:nvSpPr>
            <p:cNvPr id="247816" name="Rectangle 8"/>
            <p:cNvSpPr>
              <a:spLocks noChangeArrowheads="1"/>
            </p:cNvSpPr>
            <p:nvPr/>
          </p:nvSpPr>
          <p:spPr bwMode="auto">
            <a:xfrm>
              <a:off x="432" y="2384"/>
              <a:ext cx="475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US" altLang="en-US" sz="2000" b="1" u="sng" dirty="0" err="1" smtClean="0">
                  <a:latin typeface="Verdana" panose="020B0604030504040204" pitchFamily="34" charset="0"/>
                </a:rPr>
                <a:t>Solusi</a:t>
              </a:r>
              <a:r>
                <a:rPr lang="en-US" altLang="en-US" sz="2400" b="1" dirty="0" smtClean="0">
                  <a:latin typeface="Verdana" panose="020B0604030504040204" pitchFamily="34" charset="0"/>
                </a:rPr>
                <a:t>:</a:t>
              </a:r>
              <a:endParaRPr lang="en-US" altLang="en-US" sz="2400" b="1" dirty="0">
                <a:latin typeface="Verdana" panose="020B0604030504040204" pitchFamily="34" charset="0"/>
              </a:endParaRPr>
            </a:p>
            <a:p>
              <a:pPr eaLnBrk="0" hangingPunct="0"/>
              <a:endParaRPr lang="en-US" altLang="en-US" sz="2400" dirty="0">
                <a:latin typeface="Verdana" panose="020B0604030504040204" pitchFamily="34" charset="0"/>
              </a:endParaRPr>
            </a:p>
            <a:p>
              <a:pPr eaLnBrk="0" hangingPunct="0"/>
              <a:r>
                <a:rPr lang="en-US" altLang="zh-TW" sz="24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sin(ωt+90</a:t>
              </a:r>
              <a:r>
                <a:rPr lang="en-US" altLang="zh-TW" sz="2400" baseline="300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) = cos </a:t>
              </a:r>
              <a:r>
                <a:rPr lang="en-US" altLang="zh-TW" sz="2400" dirty="0" err="1">
                  <a:latin typeface="Verdana" panose="020B0604030504040204" pitchFamily="34" charset="0"/>
                  <a:ea typeface="PMingLiU" panose="02020500000000000000" pitchFamily="18" charset="-120"/>
                </a:rPr>
                <a:t>ωt</a:t>
              </a:r>
              <a:endPara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/>
              <a:endPara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/>
              <a:endParaRPr lang="en-US" altLang="zh-TW" sz="2400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/>
              <a:endParaRPr lang="en-US" altLang="zh-TW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/>
              <a:endParaRPr lang="en-US" altLang="zh-TW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/>
              <a:r>
                <a:rPr lang="en-US" altLang="zh-TW" sz="2400" dirty="0" err="1" smtClean="0">
                  <a:latin typeface="Verdana" panose="020B0604030504040204" pitchFamily="34" charset="0"/>
                  <a:ea typeface="PMingLiU" panose="02020500000000000000" pitchFamily="18" charset="-120"/>
                </a:rPr>
                <a:t>sehingga</a:t>
              </a:r>
              <a:r>
                <a:rPr lang="en-US" altLang="zh-TW" sz="24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, 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i</a:t>
              </a:r>
              <a:r>
                <a:rPr lang="en-US" altLang="zh-TW" sz="2400" baseline="-25000" dirty="0">
                  <a:latin typeface="Verdana" panose="020B0604030504040204" pitchFamily="34" charset="0"/>
                  <a:ea typeface="PMingLiU" panose="02020500000000000000" pitchFamily="18" charset="-120"/>
                </a:rPr>
                <a:t>1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 </a:t>
              </a:r>
              <a:r>
                <a:rPr lang="en-US" altLang="zh-TW" sz="24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lead 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i</a:t>
              </a:r>
              <a:r>
                <a:rPr lang="en-US" altLang="zh-TW" sz="2400" baseline="-25000" dirty="0">
                  <a:latin typeface="Verdana" panose="020B0604030504040204" pitchFamily="34" charset="0"/>
                  <a:ea typeface="PMingLiU" panose="02020500000000000000" pitchFamily="18" charset="-120"/>
                </a:rPr>
                <a:t>2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 155</a:t>
              </a:r>
              <a:r>
                <a:rPr lang="en-US" altLang="zh-TW" sz="2400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en-US" altLang="zh-TW" sz="2400" dirty="0">
                  <a:latin typeface="Verdana" panose="020B0604030504040204" pitchFamily="34" charset="0"/>
                  <a:ea typeface="PMingLiU" panose="02020500000000000000" pitchFamily="18" charset="-120"/>
                </a:rPr>
                <a:t>. </a:t>
              </a:r>
              <a:endParaRPr lang="en-US" altLang="en-US" sz="2400" dirty="0">
                <a:latin typeface="Verdana" panose="020B0604030504040204" pitchFamily="34" charset="0"/>
              </a:endParaRPr>
            </a:p>
          </p:txBody>
        </p:sp>
        <p:grpSp>
          <p:nvGrpSpPr>
            <p:cNvPr id="247827" name="Group 19"/>
            <p:cNvGrpSpPr>
              <a:grpSpLocks/>
            </p:cNvGrpSpPr>
            <p:nvPr/>
          </p:nvGrpSpPr>
          <p:grpSpPr bwMode="auto">
            <a:xfrm>
              <a:off x="240" y="3200"/>
              <a:ext cx="5326" cy="592"/>
              <a:chOff x="240" y="3200"/>
              <a:chExt cx="5326" cy="592"/>
            </a:xfrm>
          </p:grpSpPr>
          <p:graphicFrame>
            <p:nvGraphicFramePr>
              <p:cNvPr id="247823" name="Object 15"/>
              <p:cNvGraphicFramePr>
                <a:graphicFrameLocks noChangeAspect="1"/>
              </p:cNvGraphicFramePr>
              <p:nvPr/>
            </p:nvGraphicFramePr>
            <p:xfrm>
              <a:off x="912" y="3200"/>
              <a:ext cx="358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867" name="Equation" r:id="rId8" imgW="2806700" imgH="228600" progId="Equation.3">
                      <p:embed/>
                    </p:oleObj>
                  </mc:Choice>
                  <mc:Fallback>
                    <p:oleObj name="Equation" r:id="rId8" imgW="2806700" imgH="228600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3200"/>
                            <a:ext cx="3582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7825" name="Object 17"/>
              <p:cNvGraphicFramePr>
                <a:graphicFrameLocks noChangeAspect="1"/>
              </p:cNvGraphicFramePr>
              <p:nvPr/>
            </p:nvGraphicFramePr>
            <p:xfrm>
              <a:off x="240" y="3504"/>
              <a:ext cx="5326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7868" name="Equation" r:id="rId10" imgW="4191000" imgH="228600" progId="Equation.3">
                      <p:embed/>
                    </p:oleObj>
                  </mc:Choice>
                  <mc:Fallback>
                    <p:oleObj name="Equation" r:id="rId10" imgW="4191000" imgH="228600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" y="3504"/>
                            <a:ext cx="5326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(1)</a:t>
            </a: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7988"/>
            <a:ext cx="4953000" cy="2589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Phasor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bilangan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kompleks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merepresentasikan</a:t>
            </a:r>
            <a:r>
              <a:rPr lang="en-US" altLang="en-US" sz="2400" dirty="0" smtClean="0"/>
              <a:t> amplitude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phasa</a:t>
            </a:r>
            <a:r>
              <a:rPr lang="en-US" altLang="en-US" sz="2400" dirty="0" smtClean="0"/>
              <a:t> sinusoidal. </a:t>
            </a: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Direpresentasikan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:</a:t>
            </a:r>
            <a:endParaRPr lang="en-US" altLang="en-US" sz="2400" dirty="0"/>
          </a:p>
        </p:txBody>
      </p:sp>
      <p:pic>
        <p:nvPicPr>
          <p:cNvPr id="248841" name="Picture 9" descr="09-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677988"/>
            <a:ext cx="2819400" cy="2757487"/>
          </a:xfrm>
          <a:noFill/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</p:pic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F9A3-450A-4373-AFA2-44D0994CADF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44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50" name="Rectangle 18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8845" name="Object 13"/>
          <p:cNvGraphicFramePr>
            <a:graphicFrameLocks noChangeAspect="1"/>
          </p:cNvGraphicFramePr>
          <p:nvPr/>
        </p:nvGraphicFramePr>
        <p:xfrm>
          <a:off x="2887663" y="4953000"/>
          <a:ext cx="10747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8" name="Equation" r:id="rId5" imgW="571320" imgH="203040" progId="Equation.3">
                  <p:embed/>
                </p:oleObj>
              </mc:Choice>
              <mc:Fallback>
                <p:oleObj name="Equation" r:id="rId5" imgW="57132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4953000"/>
                        <a:ext cx="10747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7" name="Object 15"/>
          <p:cNvGraphicFramePr>
            <a:graphicFrameLocks noChangeAspect="1"/>
          </p:cNvGraphicFramePr>
          <p:nvPr/>
        </p:nvGraphicFramePr>
        <p:xfrm>
          <a:off x="2897188" y="5324475"/>
          <a:ext cx="9890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09" name="Equation" r:id="rId7" imgW="507960" imgH="203040" progId="Equation.3">
                  <p:embed/>
                </p:oleObj>
              </mc:Choice>
              <mc:Fallback>
                <p:oleObj name="Equation" r:id="rId7" imgW="50796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5324475"/>
                        <a:ext cx="9890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9" name="Object 17"/>
          <p:cNvGraphicFramePr>
            <a:graphicFrameLocks noChangeAspect="1"/>
          </p:cNvGraphicFramePr>
          <p:nvPr/>
        </p:nvGraphicFramePr>
        <p:xfrm>
          <a:off x="2903538" y="4511675"/>
          <a:ext cx="3344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10" name="Equation" r:id="rId9" imgW="1777680" imgH="203040" progId="Equation.3">
                  <p:embed/>
                </p:oleObj>
              </mc:Choice>
              <mc:Fallback>
                <p:oleObj name="Equation" r:id="rId9" imgW="177768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4511675"/>
                        <a:ext cx="33448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838200" y="4495800"/>
            <a:ext cx="213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0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AutoNum type="alphaLcPeriod"/>
            </a:pPr>
            <a:r>
              <a:rPr lang="en-US" altLang="en-US" sz="2000" dirty="0">
                <a:latin typeface="Verdana" panose="020B0604030504040204" pitchFamily="34" charset="0"/>
              </a:rPr>
              <a:t>Rectangular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AutoNum type="alphaLcPeriod"/>
            </a:pPr>
            <a:r>
              <a:rPr lang="en-US" altLang="en-US" sz="2000" dirty="0">
                <a:latin typeface="Verdana" panose="020B0604030504040204" pitchFamily="34" charset="0"/>
              </a:rPr>
              <a:t>Polar</a:t>
            </a:r>
          </a:p>
          <a:p>
            <a:pPr eaLnBrk="0" hangingPunct="0">
              <a:spcBef>
                <a:spcPct val="50000"/>
              </a:spcBef>
              <a:buFont typeface="Wingdings" panose="05000000000000000000" pitchFamily="2" charset="2"/>
              <a:buAutoNum type="alphaLcPeriod"/>
            </a:pPr>
            <a:r>
              <a:rPr lang="en-US" altLang="en-US" sz="2000" dirty="0">
                <a:latin typeface="Verdana" panose="020B0604030504040204" pitchFamily="34" charset="0"/>
              </a:rPr>
              <a:t>Exponential</a:t>
            </a:r>
          </a:p>
        </p:txBody>
      </p:sp>
      <p:sp>
        <p:nvSpPr>
          <p:cNvPr id="248853" name="Rectangle 21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8857" name="Rectangle 25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8862" name="Group 30"/>
          <p:cNvGrpSpPr>
            <a:grpSpLocks/>
          </p:cNvGrpSpPr>
          <p:nvPr/>
        </p:nvGrpSpPr>
        <p:grpSpPr bwMode="auto">
          <a:xfrm>
            <a:off x="5181600" y="5105400"/>
            <a:ext cx="2971800" cy="1371600"/>
            <a:chOff x="3264" y="3216"/>
            <a:chExt cx="1872" cy="864"/>
          </a:xfrm>
        </p:grpSpPr>
        <p:sp>
          <p:nvSpPr>
            <p:cNvPr id="248859" name="Rectangle 27"/>
            <p:cNvSpPr>
              <a:spLocks noChangeArrowheads="1"/>
            </p:cNvSpPr>
            <p:nvPr/>
          </p:nvSpPr>
          <p:spPr bwMode="auto">
            <a:xfrm>
              <a:off x="3264" y="3216"/>
              <a:ext cx="1872" cy="864"/>
            </a:xfrm>
            <a:prstGeom prst="rect">
              <a:avLst/>
            </a:prstGeom>
            <a:solidFill>
              <a:srgbClr val="FFFF00">
                <a:alpha val="52000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8860" name="Group 28"/>
            <p:cNvGrpSpPr>
              <a:grpSpLocks/>
            </p:cNvGrpSpPr>
            <p:nvPr/>
          </p:nvGrpSpPr>
          <p:grpSpPr bwMode="auto">
            <a:xfrm>
              <a:off x="3360" y="3312"/>
              <a:ext cx="1536" cy="672"/>
              <a:chOff x="3072" y="3312"/>
              <a:chExt cx="1536" cy="672"/>
            </a:xfrm>
          </p:grpSpPr>
          <p:graphicFrame>
            <p:nvGraphicFramePr>
              <p:cNvPr id="248852" name="Object 20"/>
              <p:cNvGraphicFramePr>
                <a:graphicFrameLocks noChangeAspect="1"/>
              </p:cNvGraphicFramePr>
              <p:nvPr/>
            </p:nvGraphicFramePr>
            <p:xfrm>
              <a:off x="3744" y="3312"/>
              <a:ext cx="864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11" name="Equation" r:id="rId11" imgW="863225" imgH="279279" progId="Equation.3">
                      <p:embed/>
                    </p:oleObj>
                  </mc:Choice>
                  <mc:Fallback>
                    <p:oleObj name="Equation" r:id="rId11" imgW="863225" imgH="279279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4" y="3312"/>
                            <a:ext cx="864" cy="27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8856" name="Object 24"/>
              <p:cNvGraphicFramePr>
                <a:graphicFrameLocks noChangeAspect="1"/>
              </p:cNvGraphicFramePr>
              <p:nvPr/>
            </p:nvGraphicFramePr>
            <p:xfrm>
              <a:off x="3792" y="3600"/>
              <a:ext cx="720" cy="3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8912" name="Equation" r:id="rId13" imgW="736280" imgH="393529" progId="Equation.3">
                      <p:embed/>
                    </p:oleObj>
                  </mc:Choice>
                  <mc:Fallback>
                    <p:oleObj name="Equation" r:id="rId13" imgW="736280" imgH="393529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2" y="3600"/>
                            <a:ext cx="720" cy="38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8858" name="Text Box 26"/>
              <p:cNvSpPr txBox="1">
                <a:spLocks noChangeArrowheads="1"/>
              </p:cNvSpPr>
              <p:nvPr/>
            </p:nvSpPr>
            <p:spPr bwMode="auto">
              <a:xfrm>
                <a:off x="3072" y="3513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>
                    <a:latin typeface="Verdana" panose="020B0604030504040204" pitchFamily="34" charset="0"/>
                  </a:rPr>
                  <a:t>where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</a:t>
            </a:r>
            <a:r>
              <a:rPr lang="en-US" altLang="en-US" sz="4000" dirty="0" smtClean="0"/>
              <a:t>(2)</a:t>
            </a:r>
            <a:endParaRPr lang="en-US" altLang="en-US" sz="4000" dirty="0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7988"/>
            <a:ext cx="8305800" cy="2436812"/>
          </a:xfrm>
        </p:spPr>
        <p:txBody>
          <a:bodyPr>
            <a:normAutofit fontScale="92500" lnSpcReduction="10000"/>
          </a:bodyPr>
          <a:lstStyle/>
          <a:p>
            <a:pPr marL="623888" indent="-398463">
              <a:lnSpc>
                <a:spcPct val="90000"/>
              </a:lnSpc>
            </a:pPr>
            <a:r>
              <a:rPr lang="en-US" altLang="en-US" sz="2400" dirty="0" err="1" smtClean="0"/>
              <a:t>Transformasi</a:t>
            </a:r>
            <a:r>
              <a:rPr lang="en-US" altLang="en-US" sz="2400" dirty="0" smtClean="0"/>
              <a:t> sinusoidal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bentuk</a:t>
            </a:r>
            <a:r>
              <a:rPr lang="en-US" altLang="en-US" sz="2400" dirty="0" smtClean="0"/>
              <a:t> domain </a:t>
            </a:r>
            <a:r>
              <a:rPr lang="en-US" altLang="en-US" sz="2400" dirty="0" err="1" smtClean="0"/>
              <a:t>waktu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</a:t>
            </a:r>
            <a:r>
              <a:rPr lang="en-US" altLang="en-US" sz="2400" dirty="0" smtClean="0"/>
              <a:t> domain phasor</a:t>
            </a:r>
            <a:r>
              <a:rPr lang="en-US" altLang="zh-TW" sz="2400" dirty="0" smtClean="0">
                <a:ea typeface="PMingLiU" panose="02020500000000000000" pitchFamily="18" charset="-120"/>
              </a:rPr>
              <a:t>: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623888" indent="-398463">
              <a:lnSpc>
                <a:spcPct val="90000"/>
              </a:lnSpc>
              <a:buFontTx/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>    </a:t>
            </a:r>
          </a:p>
          <a:p>
            <a:pPr marL="623888" indent="-398463">
              <a:lnSpc>
                <a:spcPct val="90000"/>
              </a:lnSpc>
              <a:buFontTx/>
              <a:buNone/>
            </a:pPr>
            <a:endParaRPr lang="en-US" altLang="zh-TW" sz="2400" dirty="0">
              <a:ea typeface="PMingLiU" panose="02020500000000000000" pitchFamily="18" charset="-120"/>
            </a:endParaRPr>
          </a:p>
          <a:p>
            <a:pPr marL="623888" indent="-398463">
              <a:lnSpc>
                <a:spcPct val="90000"/>
              </a:lnSpc>
              <a:buFontTx/>
              <a:buNone/>
            </a:pPr>
            <a:r>
              <a:rPr lang="en-US" altLang="zh-TW" sz="2800" dirty="0">
                <a:ea typeface="PMingLiU" panose="02020500000000000000" pitchFamily="18" charset="-120"/>
              </a:rPr>
              <a:t>	</a:t>
            </a:r>
          </a:p>
          <a:p>
            <a:pPr marL="623888" indent="-398463">
              <a:lnSpc>
                <a:spcPct val="90000"/>
              </a:lnSpc>
              <a:buFontTx/>
              <a:buNone/>
            </a:pPr>
            <a:r>
              <a:rPr lang="en-US" altLang="zh-TW" sz="2800" dirty="0">
                <a:ea typeface="PMingLiU" panose="02020500000000000000" pitchFamily="18" charset="-120"/>
              </a:rPr>
              <a:t> </a:t>
            </a:r>
            <a:r>
              <a:rPr lang="en-US" altLang="zh-TW" sz="2800" dirty="0" smtClean="0">
                <a:ea typeface="PMingLiU" panose="02020500000000000000" pitchFamily="18" charset="-120"/>
              </a:rPr>
              <a:t>(domain </a:t>
            </a:r>
            <a:r>
              <a:rPr lang="en-US" altLang="zh-TW" sz="2800" dirty="0" err="1" smtClean="0">
                <a:ea typeface="PMingLiU" panose="02020500000000000000" pitchFamily="18" charset="-120"/>
              </a:rPr>
              <a:t>waktu</a:t>
            </a:r>
            <a:r>
              <a:rPr lang="en-US" altLang="zh-TW" sz="2800" dirty="0" smtClean="0">
                <a:ea typeface="PMingLiU" panose="02020500000000000000" pitchFamily="18" charset="-120"/>
              </a:rPr>
              <a:t>) </a:t>
            </a:r>
            <a:r>
              <a:rPr lang="en-US" altLang="zh-TW" sz="2800" dirty="0">
                <a:ea typeface="PMingLiU" panose="02020500000000000000" pitchFamily="18" charset="-120"/>
              </a:rPr>
              <a:t>		</a:t>
            </a:r>
            <a:r>
              <a:rPr lang="en-US" altLang="zh-TW" sz="2800" dirty="0" smtClean="0">
                <a:ea typeface="PMingLiU" panose="02020500000000000000" pitchFamily="18" charset="-120"/>
              </a:rPr>
              <a:t>    (domain phasor)</a:t>
            </a:r>
            <a:endParaRPr lang="en-US" altLang="en-US" sz="2800" dirty="0"/>
          </a:p>
          <a:p>
            <a:pPr marL="623888" indent="-398463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F60C-E0B3-44F3-97A4-097CCF1FAC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92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93" name="Rectangle 13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8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900" name="Rectangle 20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902" name="Rectangle 22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904" name="Rectangle 24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0906" name="Rectangle 26"/>
          <p:cNvSpPr>
            <a:spLocks noChangeArrowheads="1"/>
          </p:cNvSpPr>
          <p:nvPr/>
        </p:nvSpPr>
        <p:spPr bwMode="auto">
          <a:xfrm>
            <a:off x="0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50908" name="Group 28"/>
          <p:cNvGrpSpPr>
            <a:grpSpLocks/>
          </p:cNvGrpSpPr>
          <p:nvPr/>
        </p:nvGrpSpPr>
        <p:grpSpPr bwMode="auto">
          <a:xfrm>
            <a:off x="838200" y="2819400"/>
            <a:ext cx="7086600" cy="728663"/>
            <a:chOff x="288" y="1941"/>
            <a:chExt cx="4464" cy="459"/>
          </a:xfrm>
        </p:grpSpPr>
        <p:graphicFrame>
          <p:nvGraphicFramePr>
            <p:cNvPr id="250897" name="Object 17"/>
            <p:cNvGraphicFramePr>
              <a:graphicFrameLocks noChangeAspect="1"/>
            </p:cNvGraphicFramePr>
            <p:nvPr/>
          </p:nvGraphicFramePr>
          <p:xfrm>
            <a:off x="288" y="1941"/>
            <a:ext cx="2352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610" name="Equation" r:id="rId4" imgW="1295400" imgH="228600" progId="Equation.3">
                    <p:embed/>
                  </p:oleObj>
                </mc:Choice>
                <mc:Fallback>
                  <p:oleObj name="Equation" r:id="rId4" imgW="1295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941"/>
                          <a:ext cx="2352" cy="4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0903" name="Object 23"/>
            <p:cNvGraphicFramePr>
              <a:graphicFrameLocks noChangeAspect="1"/>
            </p:cNvGraphicFramePr>
            <p:nvPr/>
          </p:nvGraphicFramePr>
          <p:xfrm>
            <a:off x="3456" y="1979"/>
            <a:ext cx="1296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611" name="Equation" r:id="rId6" imgW="711200" imgH="228600" progId="Equation.3">
                    <p:embed/>
                  </p:oleObj>
                </mc:Choice>
                <mc:Fallback>
                  <p:oleObj name="Equation" r:id="rId6" imgW="711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979"/>
                          <a:ext cx="1296" cy="4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0907" name="Line 27"/>
            <p:cNvSpPr>
              <a:spLocks noChangeShapeType="1"/>
            </p:cNvSpPr>
            <p:nvPr/>
          </p:nvSpPr>
          <p:spPr bwMode="auto">
            <a:xfrm>
              <a:off x="2784" y="2160"/>
              <a:ext cx="4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0909" name="Text Box 29"/>
          <p:cNvSpPr txBox="1">
            <a:spLocks noChangeArrowheads="1"/>
          </p:cNvSpPr>
          <p:nvPr/>
        </p:nvSpPr>
        <p:spPr bwMode="auto">
          <a:xfrm>
            <a:off x="914400" y="4495800"/>
            <a:ext cx="708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5.3 </a:t>
            </a:r>
            <a:r>
              <a:rPr lang="en-US" altLang="en-US" sz="4000" dirty="0"/>
              <a:t>Phasor </a:t>
            </a:r>
            <a:r>
              <a:rPr lang="en-US" altLang="en-US" sz="4000" dirty="0" smtClean="0"/>
              <a:t>(3)</a:t>
            </a:r>
            <a:endParaRPr lang="en-US" altLang="en-US" sz="4000" dirty="0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7988"/>
            <a:ext cx="8458200" cy="2514600"/>
          </a:xfrm>
        </p:spPr>
        <p:txBody>
          <a:bodyPr/>
          <a:lstStyle/>
          <a:p>
            <a:pPr marL="463550" indent="-463550">
              <a:lnSpc>
                <a:spcPct val="90000"/>
              </a:lnSpc>
              <a:buFontTx/>
              <a:buNone/>
            </a:pPr>
            <a:r>
              <a:rPr lang="en-US" altLang="en-US" sz="2000" b="1" u="sng" dirty="0" err="1" smtClean="0"/>
              <a:t>Contoh</a:t>
            </a:r>
            <a:r>
              <a:rPr lang="en-US" altLang="en-US" sz="2000" b="1" u="sng" dirty="0" smtClean="0"/>
              <a:t> </a:t>
            </a:r>
            <a:r>
              <a:rPr lang="en-US" altLang="en-US" sz="2000" b="1" u="sng" dirty="0"/>
              <a:t>4</a:t>
            </a:r>
          </a:p>
          <a:p>
            <a:pPr marL="463550" indent="-463550">
              <a:buFontTx/>
              <a:buNone/>
            </a:pPr>
            <a:r>
              <a:rPr lang="en-US" altLang="en-US" sz="2800" dirty="0" err="1" smtClean="0"/>
              <a:t>Transformasikan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phasor:</a:t>
            </a:r>
            <a:endParaRPr lang="en-US" altLang="en-US" sz="2800" dirty="0"/>
          </a:p>
          <a:p>
            <a:pPr marL="1092200" lvl="1" indent="-514350">
              <a:buClr>
                <a:schemeClr val="tx1"/>
              </a:buClr>
              <a:buFontTx/>
              <a:buNone/>
            </a:pPr>
            <a:r>
              <a:rPr lang="en-US" altLang="en-US" sz="2400" dirty="0" err="1"/>
              <a:t>i</a:t>
            </a:r>
            <a:r>
              <a:rPr lang="en-US" altLang="en-US" sz="2400" dirty="0"/>
              <a:t> = 6cos(50t – 40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) A</a:t>
            </a:r>
          </a:p>
          <a:p>
            <a:pPr marL="1092200" lvl="1" indent="-514350">
              <a:buClr>
                <a:schemeClr val="tx1"/>
              </a:buClr>
              <a:buFontTx/>
              <a:buNone/>
            </a:pPr>
            <a:r>
              <a:rPr lang="en-US" altLang="en-US" sz="2400" dirty="0"/>
              <a:t>v = –4sin(30t + 50</a:t>
            </a:r>
            <a:r>
              <a:rPr lang="en-US" altLang="en-US" sz="2400" baseline="30000" dirty="0"/>
              <a:t>o</a:t>
            </a:r>
            <a:r>
              <a:rPr lang="en-US" altLang="en-US" sz="2400" dirty="0"/>
              <a:t>) V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7EA9-FC27-4962-A36F-BC120879B62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-6096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1" name="Rectangle 9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4" name="Rectangle 1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70" name="Rectangle 18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72" name="Rectangle 20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53976" name="Group 24"/>
          <p:cNvGrpSpPr>
            <a:grpSpLocks/>
          </p:cNvGrpSpPr>
          <p:nvPr/>
        </p:nvGrpSpPr>
        <p:grpSpPr bwMode="auto">
          <a:xfrm>
            <a:off x="457200" y="3733800"/>
            <a:ext cx="8153400" cy="2862263"/>
            <a:chOff x="192" y="2448"/>
            <a:chExt cx="5136" cy="1803"/>
          </a:xfrm>
        </p:grpSpPr>
        <p:sp>
          <p:nvSpPr>
            <p:cNvPr id="253962" name="Text Box 10"/>
            <p:cNvSpPr txBox="1">
              <a:spLocks noChangeArrowheads="1"/>
            </p:cNvSpPr>
            <p:nvPr/>
          </p:nvSpPr>
          <p:spPr bwMode="auto">
            <a:xfrm>
              <a:off x="192" y="2448"/>
              <a:ext cx="5136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endParaRPr lang="en-US" altLang="en-US" sz="2400" b="1" u="sng" dirty="0">
                <a:latin typeface="Verdana" panose="020B0604030504040204" pitchFamily="34" charset="0"/>
              </a:endParaRPr>
            </a:p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2000" b="1" u="sng" dirty="0" err="1" smtClean="0">
                  <a:latin typeface="Verdana" panose="020B0604030504040204" pitchFamily="34" charset="0"/>
                </a:rPr>
                <a:t>Solusi</a:t>
              </a:r>
              <a:r>
                <a:rPr lang="en-US" altLang="en-US" sz="2400" b="1" dirty="0" smtClean="0">
                  <a:latin typeface="Verdana" panose="020B0604030504040204" pitchFamily="34" charset="0"/>
                </a:rPr>
                <a:t>:</a:t>
              </a:r>
              <a:endParaRPr lang="en-US" altLang="en-US" sz="2400" b="1" dirty="0">
                <a:latin typeface="Verdana" panose="020B0604030504040204" pitchFamily="34" charset="0"/>
              </a:endParaRPr>
            </a:p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a.  I                  A</a:t>
              </a:r>
            </a:p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b.  </a:t>
              </a:r>
              <a:r>
                <a:rPr lang="en-US" altLang="zh-TW" sz="20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–sin(A</a:t>
              </a: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) = cos(A+90</a:t>
              </a:r>
              <a:r>
                <a:rPr lang="en-US" altLang="zh-TW" sz="2000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);</a:t>
              </a:r>
              <a:endParaRPr lang="pt-BR" altLang="zh-TW" sz="2000" i="1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pt-B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     v(t) = 4cos (30t+50</a:t>
              </a:r>
              <a:r>
                <a:rPr lang="pt-BR" altLang="zh-TW" sz="2000" i="1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pt-B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+90</a:t>
              </a:r>
              <a:r>
                <a:rPr lang="pt-BR" altLang="zh-TW" sz="2000" i="1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pt-B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) = 4cos(30t+140</a:t>
              </a:r>
              <a:r>
                <a:rPr lang="pt-BR" altLang="zh-TW" sz="2000" i="1" baseline="30000" dirty="0">
                  <a:latin typeface="Verdana" panose="020B0604030504040204" pitchFamily="34" charset="0"/>
                  <a:ea typeface="PMingLiU" panose="02020500000000000000" pitchFamily="18" charset="-120"/>
                </a:rPr>
                <a:t>o</a:t>
              </a:r>
              <a:r>
                <a:rPr lang="pt-BR" altLang="zh-TW" sz="2000" i="1" dirty="0">
                  <a:latin typeface="Verdana" panose="020B0604030504040204" pitchFamily="34" charset="0"/>
                  <a:ea typeface="PMingLiU" panose="02020500000000000000" pitchFamily="18" charset="-120"/>
                </a:rPr>
                <a:t>) </a:t>
              </a:r>
              <a:r>
                <a:rPr lang="pt-BR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V </a:t>
              </a:r>
              <a:endParaRPr lang="en-US" altLang="zh-TW" sz="2000" dirty="0">
                <a:latin typeface="Verdana" panose="020B0604030504040204" pitchFamily="34" charset="0"/>
                <a:ea typeface="PMingLiU" panose="02020500000000000000" pitchFamily="18" charset="-120"/>
              </a:endParaRPr>
            </a:p>
            <a:p>
              <a:pPr eaLnBrk="0" hangingPunct="0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     </a:t>
              </a:r>
              <a:r>
                <a:rPr lang="en-US" altLang="zh-TW" sz="2000" dirty="0" err="1" smtClean="0">
                  <a:latin typeface="Verdana" panose="020B0604030504040204" pitchFamily="34" charset="0"/>
                  <a:ea typeface="PMingLiU" panose="02020500000000000000" pitchFamily="18" charset="-120"/>
                </a:rPr>
                <a:t>Transformasi</a:t>
              </a:r>
              <a:r>
                <a:rPr lang="en-US" altLang="zh-TW" sz="20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 </a:t>
              </a:r>
              <a:r>
                <a:rPr lang="en-US" altLang="zh-TW" sz="2000" dirty="0" err="1" smtClean="0">
                  <a:latin typeface="Verdana" panose="020B0604030504040204" pitchFamily="34" charset="0"/>
                  <a:ea typeface="PMingLiU" panose="02020500000000000000" pitchFamily="18" charset="-120"/>
                </a:rPr>
                <a:t>ke</a:t>
              </a:r>
              <a:r>
                <a:rPr lang="en-US" altLang="zh-TW" sz="2000" dirty="0" smtClean="0">
                  <a:latin typeface="Verdana" panose="020B0604030504040204" pitchFamily="34" charset="0"/>
                  <a:ea typeface="PMingLiU" panose="02020500000000000000" pitchFamily="18" charset="-120"/>
                </a:rPr>
                <a:t> </a:t>
              </a:r>
              <a:r>
                <a:rPr lang="en-US" altLang="zh-TW" sz="2000" dirty="0">
                  <a:latin typeface="Verdana" panose="020B0604030504040204" pitchFamily="34" charset="0"/>
                  <a:ea typeface="PMingLiU" panose="02020500000000000000" pitchFamily="18" charset="-120"/>
                </a:rPr>
                <a:t>phasor =&gt; V</a:t>
              </a:r>
              <a:r>
                <a:rPr lang="en-US" altLang="zh-TW" dirty="0">
                  <a:latin typeface="Verdana" panose="020B0604030504040204" pitchFamily="34" charset="0"/>
                  <a:ea typeface="PMingLiU" panose="02020500000000000000" pitchFamily="18" charset="-120"/>
                </a:rPr>
                <a:t>               </a:t>
              </a:r>
              <a:r>
                <a:rPr lang="en-US" altLang="zh-TW" dirty="0" err="1">
                  <a:latin typeface="Verdana" panose="020B0604030504040204" pitchFamily="34" charset="0"/>
                  <a:ea typeface="PMingLiU" panose="02020500000000000000" pitchFamily="18" charset="-120"/>
                </a:rPr>
                <a:t>V</a:t>
              </a:r>
              <a:endParaRPr lang="en-US" altLang="en-US" dirty="0">
                <a:latin typeface="Verdana" panose="020B0604030504040204" pitchFamily="34" charset="0"/>
              </a:endParaRPr>
            </a:p>
          </p:txBody>
        </p:sp>
        <p:graphicFrame>
          <p:nvGraphicFramePr>
            <p:cNvPr id="253969" name="Object 17"/>
            <p:cNvGraphicFramePr>
              <a:graphicFrameLocks noChangeAspect="1"/>
            </p:cNvGraphicFramePr>
            <p:nvPr/>
          </p:nvGraphicFramePr>
          <p:xfrm>
            <a:off x="624" y="3120"/>
            <a:ext cx="86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34" name="Equation" r:id="rId4" imgW="710891" imgH="177723" progId="Equation.3">
                    <p:embed/>
                  </p:oleObj>
                </mc:Choice>
                <mc:Fallback>
                  <p:oleObj name="Equation" r:id="rId4" imgW="710891" imgH="17772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3120"/>
                          <a:ext cx="864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3971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3024" y="4032"/>
            <a:ext cx="624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35" name="Equation" r:id="rId6" imgW="634449" imgH="177646" progId="Equation.3">
                    <p:embed/>
                  </p:oleObj>
                </mc:Choice>
                <mc:Fallback>
                  <p:oleObj name="Equation" r:id="rId6" imgW="63444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4032"/>
                          <a:ext cx="624" cy="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61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3135</TotalTime>
  <Words>847</Words>
  <Application>Microsoft Office PowerPoint</Application>
  <PresentationFormat>On-screen Show (4:3)</PresentationFormat>
  <Paragraphs>221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PMingLiU</vt:lpstr>
      <vt:lpstr>Arial</vt:lpstr>
      <vt:lpstr>Calibri</vt:lpstr>
      <vt:lpstr>Calibri Light</vt:lpstr>
      <vt:lpstr>Symbol</vt:lpstr>
      <vt:lpstr>Symbol Set SWA</vt:lpstr>
      <vt:lpstr>Times New Roman</vt:lpstr>
      <vt:lpstr>Verdana</vt:lpstr>
      <vt:lpstr>Wingdings</vt:lpstr>
      <vt:lpstr>Office Theme</vt:lpstr>
      <vt:lpstr>Equation</vt:lpstr>
      <vt:lpstr>PowerPoint Presentation</vt:lpstr>
      <vt:lpstr>Bagaimana menentukan v(t) dan i(t)?</vt:lpstr>
      <vt:lpstr>5.2 Sinusoidal (1)</vt:lpstr>
      <vt:lpstr>5.2 Sinusoidal (2)</vt:lpstr>
      <vt:lpstr>5.2 Sinusoidal (3)</vt:lpstr>
      <vt:lpstr>5.2 Sinusoidal (4)</vt:lpstr>
      <vt:lpstr>5.3 Phasor (1)</vt:lpstr>
      <vt:lpstr>5.3 Phasor (2)</vt:lpstr>
      <vt:lpstr>5.3 Phasor (3)</vt:lpstr>
      <vt:lpstr>5.3 Phasor (4)</vt:lpstr>
      <vt:lpstr>5.3 Phasor (5)</vt:lpstr>
      <vt:lpstr>5.3 Phasor (6)</vt:lpstr>
      <vt:lpstr>5.3 Phasor (7)</vt:lpstr>
      <vt:lpstr>5.3 Phasor (8)</vt:lpstr>
      <vt:lpstr>5.3 Phasor (9)</vt:lpstr>
      <vt:lpstr>9.4 Hubungan Phasor Elemen Rangkaian (1)</vt:lpstr>
      <vt:lpstr>9.4 Hubungan Phasor Elemen Rangkaian (2)</vt:lpstr>
      <vt:lpstr>9.4 Hubungan Phasor Elemen Rangkaian (3)</vt:lpstr>
      <vt:lpstr>9.5 Impedansi dan Admitansi (1)</vt:lpstr>
      <vt:lpstr>9.5 Impedansi dan Admitansi (2)</vt:lpstr>
      <vt:lpstr>9.5 Impedansi dan Admitansi (3)</vt:lpstr>
      <vt:lpstr>9.5 Impedansi dan Admitansi (4)</vt:lpstr>
      <vt:lpstr>9.5 Impedansi dan Admitansi (5)</vt:lpstr>
      <vt:lpstr>9.6 Hukum Kirchoff dalam Domain Frekuensi (1)</vt:lpstr>
      <vt:lpstr>9.7 Kombinasi Impedansi (1)</vt:lpstr>
      <vt:lpstr>9.7 Kombinasi Impedansi (2)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Alexander-Sadiku</dc:title>
  <dc:subject>Chapter 9: Sinusoidal Steady-State Analysis</dc:subject>
  <dc:creator>EE</dc:creator>
  <cp:lastModifiedBy>Own</cp:lastModifiedBy>
  <cp:revision>146</cp:revision>
  <dcterms:created xsi:type="dcterms:W3CDTF">2006-09-12T03:52:31Z</dcterms:created>
  <dcterms:modified xsi:type="dcterms:W3CDTF">2016-10-24T00:04:47Z</dcterms:modified>
</cp:coreProperties>
</file>