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70" d="100"/>
          <a:sy n="70" d="100"/>
        </p:scale>
        <p:origin x="141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0F2F4C-F374-437F-923A-25B3EC4FC827}" type="doc">
      <dgm:prSet loTypeId="urn:microsoft.com/office/officeart/2005/8/layout/orgChart1" loCatId="hierarchy" qsTypeId="urn:microsoft.com/office/officeart/2005/8/quickstyle/simple1" qsCatId="simple" csTypeId="urn:microsoft.com/office/officeart/2005/8/colors/accent1_2" csCatId="accent1"/>
      <dgm:spPr/>
    </dgm:pt>
    <dgm:pt modelId="{67D581F5-6538-41FD-B04F-C3AED43F3A1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Teorema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Superposisi</a:t>
          </a:r>
          <a:endPar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C10F4B5F-8CEF-4F57-8239-C1D448E40D34}" type="parTrans" cxnId="{4EAE92C4-3387-4060-9F27-D5192A7CC24D}">
      <dgm:prSet/>
      <dgm:spPr/>
    </dgm:pt>
    <dgm:pt modelId="{DEB463C8-9346-4F85-B1B1-0AE084DE9A12}" type="sibTrans" cxnId="{4EAE92C4-3387-4060-9F27-D5192A7CC24D}">
      <dgm:prSet/>
      <dgm:spPr/>
    </dgm:pt>
    <dgm:pt modelId="{3C29569F-0A74-4FFD-8543-F171EF6DB19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Sumber Bebas</a:t>
          </a:r>
          <a:endPar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30166A91-7E41-4391-9287-82D2BFDAE474}" type="parTrans" cxnId="{A85AED68-A656-42F8-BB57-921E32BDFAF7}">
      <dgm:prSet/>
      <dgm:spPr/>
    </dgm:pt>
    <dgm:pt modelId="{E030B87F-05F2-4137-8B58-B2F01BCDB175}" type="sibTrans" cxnId="{A85AED68-A656-42F8-BB57-921E32BDFAF7}">
      <dgm:prSet/>
      <dgm:spPr/>
    </dgm:pt>
    <dgm:pt modelId="{BEA48543-C604-45ED-B2F0-8619A990E3B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Sumber Tak Bebas</a:t>
          </a:r>
          <a:endPar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1409720B-3C92-48C4-90D5-E941287E1149}" type="parTrans" cxnId="{FF3702BD-BBAF-47FD-9CBC-5FDB8FD138F6}">
      <dgm:prSet/>
      <dgm:spPr/>
    </dgm:pt>
    <dgm:pt modelId="{655C39E1-995C-4D33-904C-1EE9342C1365}" type="sibTrans" cxnId="{FF3702BD-BBAF-47FD-9CBC-5FDB8FD138F6}">
      <dgm:prSet/>
      <dgm:spPr/>
    </dgm:pt>
    <dgm:pt modelId="{253BBF85-A58D-434F-A0DF-B9DC00B12641}" type="pres">
      <dgm:prSet presAssocID="{1E0F2F4C-F374-437F-923A-25B3EC4FC827}" presName="hierChild1" presStyleCnt="0">
        <dgm:presLayoutVars>
          <dgm:orgChart val="1"/>
          <dgm:chPref val="1"/>
          <dgm:dir/>
          <dgm:animOne val="branch"/>
          <dgm:animLvl val="lvl"/>
          <dgm:resizeHandles/>
        </dgm:presLayoutVars>
      </dgm:prSet>
      <dgm:spPr/>
    </dgm:pt>
    <dgm:pt modelId="{540EFBC0-4999-41FC-94F4-98CBFB320747}" type="pres">
      <dgm:prSet presAssocID="{67D581F5-6538-41FD-B04F-C3AED43F3A1F}" presName="hierRoot1" presStyleCnt="0">
        <dgm:presLayoutVars>
          <dgm:hierBranch/>
        </dgm:presLayoutVars>
      </dgm:prSet>
      <dgm:spPr/>
    </dgm:pt>
    <dgm:pt modelId="{4CF063FA-0531-42E3-A2D9-68A9A2A679B4}" type="pres">
      <dgm:prSet presAssocID="{67D581F5-6538-41FD-B04F-C3AED43F3A1F}" presName="rootComposite1" presStyleCnt="0"/>
      <dgm:spPr/>
    </dgm:pt>
    <dgm:pt modelId="{026CD9F3-C34B-4A1D-B5DC-11D64C3FE8ED}" type="pres">
      <dgm:prSet presAssocID="{67D581F5-6538-41FD-B04F-C3AED43F3A1F}" presName="rootText1" presStyleLbl="node0" presStyleIdx="0" presStyleCnt="1">
        <dgm:presLayoutVars>
          <dgm:chPref val="3"/>
        </dgm:presLayoutVars>
      </dgm:prSet>
      <dgm:spPr/>
    </dgm:pt>
    <dgm:pt modelId="{6E0AEB10-F550-43A7-AFF2-D14BDA3B6572}" type="pres">
      <dgm:prSet presAssocID="{67D581F5-6538-41FD-B04F-C3AED43F3A1F}" presName="rootConnector1" presStyleLbl="node1" presStyleIdx="0" presStyleCnt="0"/>
      <dgm:spPr/>
    </dgm:pt>
    <dgm:pt modelId="{C921A1BC-F5FA-4263-A0FA-8CAD9475CD65}" type="pres">
      <dgm:prSet presAssocID="{67D581F5-6538-41FD-B04F-C3AED43F3A1F}" presName="hierChild2" presStyleCnt="0"/>
      <dgm:spPr/>
    </dgm:pt>
    <dgm:pt modelId="{F621A0CF-B452-4E1A-AB20-CA6C7F7F1603}" type="pres">
      <dgm:prSet presAssocID="{30166A91-7E41-4391-9287-82D2BFDAE474}" presName="Name35" presStyleLbl="parChTrans1D2" presStyleIdx="0" presStyleCnt="2"/>
      <dgm:spPr/>
    </dgm:pt>
    <dgm:pt modelId="{23639589-F712-4443-859C-466EA80895F1}" type="pres">
      <dgm:prSet presAssocID="{3C29569F-0A74-4FFD-8543-F171EF6DB196}" presName="hierRoot2" presStyleCnt="0">
        <dgm:presLayoutVars>
          <dgm:hierBranch/>
        </dgm:presLayoutVars>
      </dgm:prSet>
      <dgm:spPr/>
    </dgm:pt>
    <dgm:pt modelId="{52B865DA-D580-44E3-99F8-6486629C7507}" type="pres">
      <dgm:prSet presAssocID="{3C29569F-0A74-4FFD-8543-F171EF6DB196}" presName="rootComposite" presStyleCnt="0"/>
      <dgm:spPr/>
    </dgm:pt>
    <dgm:pt modelId="{9D5A4F9C-F559-48CA-AD16-A248D48B3365}" type="pres">
      <dgm:prSet presAssocID="{3C29569F-0A74-4FFD-8543-F171EF6DB196}" presName="rootText" presStyleLbl="node2" presStyleIdx="0" presStyleCnt="2">
        <dgm:presLayoutVars>
          <dgm:chPref val="3"/>
        </dgm:presLayoutVars>
      </dgm:prSet>
      <dgm:spPr/>
    </dgm:pt>
    <dgm:pt modelId="{920A24EB-B5CD-4A5A-92DB-E2B772AE6235}" type="pres">
      <dgm:prSet presAssocID="{3C29569F-0A74-4FFD-8543-F171EF6DB196}" presName="rootConnector" presStyleLbl="node2" presStyleIdx="0" presStyleCnt="2"/>
      <dgm:spPr/>
    </dgm:pt>
    <dgm:pt modelId="{78596795-E439-4710-A30D-D35232089453}" type="pres">
      <dgm:prSet presAssocID="{3C29569F-0A74-4FFD-8543-F171EF6DB196}" presName="hierChild4" presStyleCnt="0"/>
      <dgm:spPr/>
    </dgm:pt>
    <dgm:pt modelId="{55623630-8C70-4FF6-BF40-19E01ABB5BD1}" type="pres">
      <dgm:prSet presAssocID="{3C29569F-0A74-4FFD-8543-F171EF6DB196}" presName="hierChild5" presStyleCnt="0"/>
      <dgm:spPr/>
    </dgm:pt>
    <dgm:pt modelId="{C1DBDC87-7350-4BBE-BC1E-6D85EC602506}" type="pres">
      <dgm:prSet presAssocID="{1409720B-3C92-48C4-90D5-E941287E1149}" presName="Name35" presStyleLbl="parChTrans1D2" presStyleIdx="1" presStyleCnt="2"/>
      <dgm:spPr/>
    </dgm:pt>
    <dgm:pt modelId="{2FEC6928-E5F9-43EF-8A3F-D7DB1B4505FF}" type="pres">
      <dgm:prSet presAssocID="{BEA48543-C604-45ED-B2F0-8619A990E3B0}" presName="hierRoot2" presStyleCnt="0">
        <dgm:presLayoutVars>
          <dgm:hierBranch/>
        </dgm:presLayoutVars>
      </dgm:prSet>
      <dgm:spPr/>
    </dgm:pt>
    <dgm:pt modelId="{BA4A7F37-0485-42DC-A1AB-A28BCDE80C4C}" type="pres">
      <dgm:prSet presAssocID="{BEA48543-C604-45ED-B2F0-8619A990E3B0}" presName="rootComposite" presStyleCnt="0"/>
      <dgm:spPr/>
    </dgm:pt>
    <dgm:pt modelId="{176686D8-57A2-412F-B7C5-D1603BBC0B56}" type="pres">
      <dgm:prSet presAssocID="{BEA48543-C604-45ED-B2F0-8619A990E3B0}" presName="rootText" presStyleLbl="node2" presStyleIdx="1" presStyleCnt="2">
        <dgm:presLayoutVars>
          <dgm:chPref val="3"/>
        </dgm:presLayoutVars>
      </dgm:prSet>
      <dgm:spPr/>
    </dgm:pt>
    <dgm:pt modelId="{F75C9A12-4CD1-4683-ABCA-218381597D47}" type="pres">
      <dgm:prSet presAssocID="{BEA48543-C604-45ED-B2F0-8619A990E3B0}" presName="rootConnector" presStyleLbl="node2" presStyleIdx="1" presStyleCnt="2"/>
      <dgm:spPr/>
    </dgm:pt>
    <dgm:pt modelId="{9D12F10C-3CA9-46FB-8212-AB34691721AF}" type="pres">
      <dgm:prSet presAssocID="{BEA48543-C604-45ED-B2F0-8619A990E3B0}" presName="hierChild4" presStyleCnt="0"/>
      <dgm:spPr/>
    </dgm:pt>
    <dgm:pt modelId="{78D196C8-4C61-42F5-83A7-76A2B30B9DC1}" type="pres">
      <dgm:prSet presAssocID="{BEA48543-C604-45ED-B2F0-8619A990E3B0}" presName="hierChild5" presStyleCnt="0"/>
      <dgm:spPr/>
    </dgm:pt>
    <dgm:pt modelId="{8D5EBD5B-0E71-498A-B1B9-6AD1533DA287}" type="pres">
      <dgm:prSet presAssocID="{67D581F5-6538-41FD-B04F-C3AED43F3A1F}" presName="hierChild3" presStyleCnt="0"/>
      <dgm:spPr/>
    </dgm:pt>
  </dgm:ptLst>
  <dgm:cxnLst>
    <dgm:cxn modelId="{5A5358B5-D30C-4A16-8B21-5D73CC80F7A5}" type="presOf" srcId="{30166A91-7E41-4391-9287-82D2BFDAE474}" destId="{F621A0CF-B452-4E1A-AB20-CA6C7F7F1603}" srcOrd="0" destOrd="0" presId="urn:microsoft.com/office/officeart/2005/8/layout/orgChart1"/>
    <dgm:cxn modelId="{8CD4EE6B-F2F6-43C0-B353-D8B82E1A565C}" type="presOf" srcId="{BEA48543-C604-45ED-B2F0-8619A990E3B0}" destId="{176686D8-57A2-412F-B7C5-D1603BBC0B56}" srcOrd="0" destOrd="0" presId="urn:microsoft.com/office/officeart/2005/8/layout/orgChart1"/>
    <dgm:cxn modelId="{FAB7250F-7083-4D96-8599-547C8A066C4B}" type="presOf" srcId="{3C29569F-0A74-4FFD-8543-F171EF6DB196}" destId="{920A24EB-B5CD-4A5A-92DB-E2B772AE6235}" srcOrd="1" destOrd="0" presId="urn:microsoft.com/office/officeart/2005/8/layout/orgChart1"/>
    <dgm:cxn modelId="{F8DD2615-13D4-427B-8CDF-E50005120A4B}" type="presOf" srcId="{67D581F5-6538-41FD-B04F-C3AED43F3A1F}" destId="{026CD9F3-C34B-4A1D-B5DC-11D64C3FE8ED}" srcOrd="0" destOrd="0" presId="urn:microsoft.com/office/officeart/2005/8/layout/orgChart1"/>
    <dgm:cxn modelId="{24C01B36-3ED3-4515-9526-071DEDAA285C}" type="presOf" srcId="{BEA48543-C604-45ED-B2F0-8619A990E3B0}" destId="{F75C9A12-4CD1-4683-ABCA-218381597D47}" srcOrd="1" destOrd="0" presId="urn:microsoft.com/office/officeart/2005/8/layout/orgChart1"/>
    <dgm:cxn modelId="{29D954CC-5DA3-43DA-9B94-5C41857D8F1C}" type="presOf" srcId="{3C29569F-0A74-4FFD-8543-F171EF6DB196}" destId="{9D5A4F9C-F559-48CA-AD16-A248D48B3365}" srcOrd="0" destOrd="0" presId="urn:microsoft.com/office/officeart/2005/8/layout/orgChart1"/>
    <dgm:cxn modelId="{02208B8D-4F40-47AB-AA80-9D9CA339CCC7}" type="presOf" srcId="{1409720B-3C92-48C4-90D5-E941287E1149}" destId="{C1DBDC87-7350-4BBE-BC1E-6D85EC602506}" srcOrd="0" destOrd="0" presId="urn:microsoft.com/office/officeart/2005/8/layout/orgChart1"/>
    <dgm:cxn modelId="{4EAE92C4-3387-4060-9F27-D5192A7CC24D}" srcId="{1E0F2F4C-F374-437F-923A-25B3EC4FC827}" destId="{67D581F5-6538-41FD-B04F-C3AED43F3A1F}" srcOrd="0" destOrd="0" parTransId="{C10F4B5F-8CEF-4F57-8239-C1D448E40D34}" sibTransId="{DEB463C8-9346-4F85-B1B1-0AE084DE9A12}"/>
    <dgm:cxn modelId="{FEA14122-D8DF-4492-A571-7E88C9EAF695}" type="presOf" srcId="{67D581F5-6538-41FD-B04F-C3AED43F3A1F}" destId="{6E0AEB10-F550-43A7-AFF2-D14BDA3B6572}" srcOrd="1" destOrd="0" presId="urn:microsoft.com/office/officeart/2005/8/layout/orgChart1"/>
    <dgm:cxn modelId="{A85AED68-A656-42F8-BB57-921E32BDFAF7}" srcId="{67D581F5-6538-41FD-B04F-C3AED43F3A1F}" destId="{3C29569F-0A74-4FFD-8543-F171EF6DB196}" srcOrd="0" destOrd="0" parTransId="{30166A91-7E41-4391-9287-82D2BFDAE474}" sibTransId="{E030B87F-05F2-4137-8B58-B2F01BCDB175}"/>
    <dgm:cxn modelId="{2B113E51-B3F5-4690-BAF1-C6877656996B}" type="presOf" srcId="{1E0F2F4C-F374-437F-923A-25B3EC4FC827}" destId="{253BBF85-A58D-434F-A0DF-B9DC00B12641}" srcOrd="0" destOrd="0" presId="urn:microsoft.com/office/officeart/2005/8/layout/orgChart1"/>
    <dgm:cxn modelId="{FF3702BD-BBAF-47FD-9CBC-5FDB8FD138F6}" srcId="{67D581F5-6538-41FD-B04F-C3AED43F3A1F}" destId="{BEA48543-C604-45ED-B2F0-8619A990E3B0}" srcOrd="1" destOrd="0" parTransId="{1409720B-3C92-48C4-90D5-E941287E1149}" sibTransId="{655C39E1-995C-4D33-904C-1EE9342C1365}"/>
    <dgm:cxn modelId="{08CB3676-BD93-4597-B9FE-25922FDA5727}" type="presParOf" srcId="{253BBF85-A58D-434F-A0DF-B9DC00B12641}" destId="{540EFBC0-4999-41FC-94F4-98CBFB320747}" srcOrd="0" destOrd="0" presId="urn:microsoft.com/office/officeart/2005/8/layout/orgChart1"/>
    <dgm:cxn modelId="{F133B269-6CE3-459D-86A4-0DF2BBF578C6}" type="presParOf" srcId="{540EFBC0-4999-41FC-94F4-98CBFB320747}" destId="{4CF063FA-0531-42E3-A2D9-68A9A2A679B4}" srcOrd="0" destOrd="0" presId="urn:microsoft.com/office/officeart/2005/8/layout/orgChart1"/>
    <dgm:cxn modelId="{A51C1AC1-A592-4159-8074-D7641CFC633C}" type="presParOf" srcId="{4CF063FA-0531-42E3-A2D9-68A9A2A679B4}" destId="{026CD9F3-C34B-4A1D-B5DC-11D64C3FE8ED}" srcOrd="0" destOrd="0" presId="urn:microsoft.com/office/officeart/2005/8/layout/orgChart1"/>
    <dgm:cxn modelId="{1896A42A-8E38-42CE-B931-7E5B2367D862}" type="presParOf" srcId="{4CF063FA-0531-42E3-A2D9-68A9A2A679B4}" destId="{6E0AEB10-F550-43A7-AFF2-D14BDA3B6572}" srcOrd="1" destOrd="0" presId="urn:microsoft.com/office/officeart/2005/8/layout/orgChart1"/>
    <dgm:cxn modelId="{4D4AC2DD-D767-4DEF-840D-381A939BAEEC}" type="presParOf" srcId="{540EFBC0-4999-41FC-94F4-98CBFB320747}" destId="{C921A1BC-F5FA-4263-A0FA-8CAD9475CD65}" srcOrd="1" destOrd="0" presId="urn:microsoft.com/office/officeart/2005/8/layout/orgChart1"/>
    <dgm:cxn modelId="{ECAC4A6D-78CB-4577-93A2-B0EEFB49D598}" type="presParOf" srcId="{C921A1BC-F5FA-4263-A0FA-8CAD9475CD65}" destId="{F621A0CF-B452-4E1A-AB20-CA6C7F7F1603}" srcOrd="0" destOrd="0" presId="urn:microsoft.com/office/officeart/2005/8/layout/orgChart1"/>
    <dgm:cxn modelId="{EEE877B2-C8B4-4A4C-83A5-522D144CDDB5}" type="presParOf" srcId="{C921A1BC-F5FA-4263-A0FA-8CAD9475CD65}" destId="{23639589-F712-4443-859C-466EA80895F1}" srcOrd="1" destOrd="0" presId="urn:microsoft.com/office/officeart/2005/8/layout/orgChart1"/>
    <dgm:cxn modelId="{E12B6B0B-2D7C-49BA-A9A0-E830BBD7CA2C}" type="presParOf" srcId="{23639589-F712-4443-859C-466EA80895F1}" destId="{52B865DA-D580-44E3-99F8-6486629C7507}" srcOrd="0" destOrd="0" presId="urn:microsoft.com/office/officeart/2005/8/layout/orgChart1"/>
    <dgm:cxn modelId="{C8869564-ED38-40AF-AD83-BA9136A3033D}" type="presParOf" srcId="{52B865DA-D580-44E3-99F8-6486629C7507}" destId="{9D5A4F9C-F559-48CA-AD16-A248D48B3365}" srcOrd="0" destOrd="0" presId="urn:microsoft.com/office/officeart/2005/8/layout/orgChart1"/>
    <dgm:cxn modelId="{C0B96A49-4A57-4B00-A0EC-1E51BFE445B1}" type="presParOf" srcId="{52B865DA-D580-44E3-99F8-6486629C7507}" destId="{920A24EB-B5CD-4A5A-92DB-E2B772AE6235}" srcOrd="1" destOrd="0" presId="urn:microsoft.com/office/officeart/2005/8/layout/orgChart1"/>
    <dgm:cxn modelId="{948424DA-E9A6-45FF-8399-2391BEF27419}" type="presParOf" srcId="{23639589-F712-4443-859C-466EA80895F1}" destId="{78596795-E439-4710-A30D-D35232089453}" srcOrd="1" destOrd="0" presId="urn:microsoft.com/office/officeart/2005/8/layout/orgChart1"/>
    <dgm:cxn modelId="{8520E1A3-1704-48DF-9361-BAFCBDFDC96D}" type="presParOf" srcId="{23639589-F712-4443-859C-466EA80895F1}" destId="{55623630-8C70-4FF6-BF40-19E01ABB5BD1}" srcOrd="2" destOrd="0" presId="urn:microsoft.com/office/officeart/2005/8/layout/orgChart1"/>
    <dgm:cxn modelId="{8DC289E2-C2F6-497F-A6F3-EA6253448CF2}" type="presParOf" srcId="{C921A1BC-F5FA-4263-A0FA-8CAD9475CD65}" destId="{C1DBDC87-7350-4BBE-BC1E-6D85EC602506}" srcOrd="2" destOrd="0" presId="urn:microsoft.com/office/officeart/2005/8/layout/orgChart1"/>
    <dgm:cxn modelId="{EA89EA98-6851-4E10-929E-1272D05880DA}" type="presParOf" srcId="{C921A1BC-F5FA-4263-A0FA-8CAD9475CD65}" destId="{2FEC6928-E5F9-43EF-8A3F-D7DB1B4505FF}" srcOrd="3" destOrd="0" presId="urn:microsoft.com/office/officeart/2005/8/layout/orgChart1"/>
    <dgm:cxn modelId="{2BCA52D4-C690-47A4-8A40-40E2214EBD6F}" type="presParOf" srcId="{2FEC6928-E5F9-43EF-8A3F-D7DB1B4505FF}" destId="{BA4A7F37-0485-42DC-A1AB-A28BCDE80C4C}" srcOrd="0" destOrd="0" presId="urn:microsoft.com/office/officeart/2005/8/layout/orgChart1"/>
    <dgm:cxn modelId="{AE3A42D6-84F5-4121-8698-906EFB9A190E}" type="presParOf" srcId="{BA4A7F37-0485-42DC-A1AB-A28BCDE80C4C}" destId="{176686D8-57A2-412F-B7C5-D1603BBC0B56}" srcOrd="0" destOrd="0" presId="urn:microsoft.com/office/officeart/2005/8/layout/orgChart1"/>
    <dgm:cxn modelId="{A9D04E98-ABCB-4328-804A-67F33AD1F8D2}" type="presParOf" srcId="{BA4A7F37-0485-42DC-A1AB-A28BCDE80C4C}" destId="{F75C9A12-4CD1-4683-ABCA-218381597D47}" srcOrd="1" destOrd="0" presId="urn:microsoft.com/office/officeart/2005/8/layout/orgChart1"/>
    <dgm:cxn modelId="{380B8B60-C879-4D9D-8A1B-A7335ECCECC7}" type="presParOf" srcId="{2FEC6928-E5F9-43EF-8A3F-D7DB1B4505FF}" destId="{9D12F10C-3CA9-46FB-8212-AB34691721AF}" srcOrd="1" destOrd="0" presId="urn:microsoft.com/office/officeart/2005/8/layout/orgChart1"/>
    <dgm:cxn modelId="{1ECC48B5-041A-4B1D-90DD-33DA2D7E56D8}" type="presParOf" srcId="{2FEC6928-E5F9-43EF-8A3F-D7DB1B4505FF}" destId="{78D196C8-4C61-42F5-83A7-76A2B30B9DC1}" srcOrd="2" destOrd="0" presId="urn:microsoft.com/office/officeart/2005/8/layout/orgChart1"/>
    <dgm:cxn modelId="{5E8907D1-B36F-491F-8D7B-72FB90627C4C}" type="presParOf" srcId="{540EFBC0-4999-41FC-94F4-98CBFB320747}" destId="{8D5EBD5B-0E71-498A-B1B9-6AD1533DA28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61C4E2-1EA2-46EC-BE47-034D6E91114F}" type="datetimeFigureOut">
              <a:rPr lang="en-US" smtClean="0"/>
              <a:t>25-Sep-16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6E1410-5F28-464B-8C6D-CD8302A4FC12}" type="slidenum">
              <a:rPr lang="en-US" smtClean="0"/>
              <a:t>‹#›</a:t>
            </a:fld>
            <a:endParaRPr lang="en-US"/>
          </a:p>
        </p:txBody>
      </p:sp>
    </p:spTree>
    <p:extLst>
      <p:ext uri="{BB962C8B-B14F-4D97-AF65-F5344CB8AC3E}">
        <p14:creationId xmlns:p14="http://schemas.microsoft.com/office/powerpoint/2010/main" val="3715397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380E0F-06C9-46E6-A8B2-0DCCAB10DF57}" type="slidenum">
              <a:rPr lang="en-US"/>
              <a:pPr/>
              <a:t>1</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859849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3"/>
            <a:ext cx="7772400" cy="2304257"/>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422108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939799"/>
            <a:ext cx="1971675" cy="523716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939799"/>
            <a:ext cx="5800725" cy="5237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13006D32-1BFD-4D08-AE07-C4F191E2B8BA}" type="slidenum">
              <a:rPr lang="en-US"/>
              <a:pPr/>
              <a:t>‹#›</a:t>
            </a:fld>
            <a:endParaRPr lang="en-US"/>
          </a:p>
        </p:txBody>
      </p:sp>
    </p:spTree>
    <p:extLst>
      <p:ext uri="{BB962C8B-B14F-4D97-AF65-F5344CB8AC3E}">
        <p14:creationId xmlns:p14="http://schemas.microsoft.com/office/powerpoint/2010/main" val="3745330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908720"/>
            <a:ext cx="7886700" cy="458032"/>
          </a:xfrm>
        </p:spPr>
        <p:txBody>
          <a:bodyPr>
            <a:noAutofit/>
          </a:bodyPr>
          <a:lstStyle>
            <a:lvl1pPr>
              <a:defRPr sz="3200">
                <a:latin typeface="+mn-l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514350" indent="-514350">
              <a:buFont typeface="+mj-lt"/>
              <a:buAutoNum type="arabicPeriod"/>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4"/>
          <p:cNvSpPr>
            <a:spLocks noGrp="1"/>
          </p:cNvSpPr>
          <p:nvPr>
            <p:ph type="ftr" sz="quarter" idx="11"/>
          </p:nvPr>
        </p:nvSpPr>
        <p:spPr/>
        <p:txBody>
          <a:bodyPr/>
          <a:lstStyle>
            <a:lvl1pPr>
              <a:defRPr/>
            </a:lvl1pPr>
          </a:lstStyle>
          <a:p>
            <a:endParaRPr lang="en-US"/>
          </a:p>
        </p:txBody>
      </p:sp>
      <p:sp>
        <p:nvSpPr>
          <p:cNvPr id="12"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908720"/>
            <a:ext cx="7886700" cy="414338"/>
          </a:xfrm>
        </p:spPr>
        <p:txBody>
          <a:bodyPr/>
          <a:lstStyle>
            <a:lvl1pPr>
              <a:defRPr sz="2800"/>
            </a:lvl1pPr>
          </a:lstStyle>
          <a:p>
            <a:r>
              <a:rPr lang="en-US" smtClean="0"/>
              <a:t>Click to edit Master title style</a:t>
            </a:r>
            <a:endParaRPr lang="en-US" dirty="0"/>
          </a:p>
        </p:txBody>
      </p:sp>
      <p:sp>
        <p:nvSpPr>
          <p:cNvPr id="3" name="Content Placeholder 2"/>
          <p:cNvSpPr>
            <a:spLocks noGrp="1"/>
          </p:cNvSpPr>
          <p:nvPr>
            <p:ph sz="half" idx="1"/>
          </p:nvPr>
        </p:nvSpPr>
        <p:spPr>
          <a:xfrm>
            <a:off x="628650" y="1524000"/>
            <a:ext cx="3886200" cy="4652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524000"/>
            <a:ext cx="3886200" cy="4652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914400"/>
            <a:ext cx="7886700" cy="77628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920080"/>
            <a:ext cx="7886700" cy="420688"/>
          </a:xfrm>
        </p:spPr>
        <p:txBody>
          <a:bodyPr/>
          <a:lstStyle>
            <a:lvl1pPr>
              <a:defRPr sz="2800"/>
            </a:lvl1pPr>
          </a:lstStyle>
          <a:p>
            <a:r>
              <a:rPr lang="en-US" smtClean="0"/>
              <a:t>Click to edit Master title style</a:t>
            </a:r>
            <a:endParaRPr lang="en-US" dirty="0"/>
          </a:p>
        </p:txBody>
      </p:sp>
      <p:sp>
        <p:nvSpPr>
          <p:cNvPr id="5"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3"/>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06997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069974"/>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2.bin"/><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2" name="Object 171"/>
          <p:cNvGraphicFramePr>
            <a:graphicFrameLocks noChangeAspect="1"/>
          </p:cNvGraphicFramePr>
          <p:nvPr>
            <p:extLst>
              <p:ext uri="{D42A27DB-BD31-4B8C-83A1-F6EECF244321}">
                <p14:modId xmlns:p14="http://schemas.microsoft.com/office/powerpoint/2010/main" val="25990988"/>
              </p:ext>
            </p:extLst>
          </p:nvPr>
        </p:nvGraphicFramePr>
        <p:xfrm>
          <a:off x="-12700" y="6249988"/>
          <a:ext cx="9156700" cy="639763"/>
        </p:xfrm>
        <a:graphic>
          <a:graphicData uri="http://schemas.openxmlformats.org/presentationml/2006/ole">
            <mc:AlternateContent xmlns:mc="http://schemas.openxmlformats.org/markup-compatibility/2006">
              <mc:Choice xmlns:v="urn:schemas-microsoft-com:vml" Requires="v">
                <p:oleObj spid="_x0000_s1036" name="CorelDRAW" r:id="rId15" imgW="6841112" imgH="478322" progId="">
                  <p:embed/>
                </p:oleObj>
              </mc:Choice>
              <mc:Fallback>
                <p:oleObj name="CorelDRAW" r:id="rId15" imgW="6841112" imgH="478322" progId="">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2700" y="6249988"/>
                        <a:ext cx="9156700" cy="639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6" name="Title Placeholder 1"/>
          <p:cNvSpPr>
            <a:spLocks noGrp="1"/>
          </p:cNvSpPr>
          <p:nvPr>
            <p:ph type="title"/>
          </p:nvPr>
        </p:nvSpPr>
        <p:spPr bwMode="auto">
          <a:xfrm>
            <a:off x="628650" y="908720"/>
            <a:ext cx="7886700" cy="4841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6147" name="Text Placeholder 2"/>
          <p:cNvSpPr>
            <a:spLocks noGrp="1"/>
          </p:cNvSpPr>
          <p:nvPr>
            <p:ph type="body" idx="1"/>
          </p:nvPr>
        </p:nvSpPr>
        <p:spPr bwMode="auto">
          <a:xfrm>
            <a:off x="628650" y="1550352"/>
            <a:ext cx="7886700" cy="46266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Footer Placeholder 4"/>
          <p:cNvSpPr>
            <a:spLocks noGrp="1"/>
          </p:cNvSpPr>
          <p:nvPr>
            <p:ph type="ftr" sz="quarter" idx="3"/>
          </p:nvPr>
        </p:nvSpPr>
        <p:spPr>
          <a:xfrm>
            <a:off x="398463" y="6353175"/>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solidFill>
                <a:latin typeface="+mn-lt"/>
                <a:cs typeface="+mn-cs"/>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solidFill>
                <a:latin typeface="+mn-lt"/>
                <a:cs typeface="+mn-cs"/>
              </a:defRPr>
            </a:lvl1pPr>
          </a:lstStyle>
          <a:p>
            <a:fld id="{B6F15528-21DE-4FAA-801E-634DDDAF4B2B}" type="slidenum">
              <a:rPr lang="en-US" smtClean="0"/>
              <a:pPr/>
              <a:t>‹#›</a:t>
            </a:fld>
            <a:endParaRPr lang="en-US"/>
          </a:p>
        </p:txBody>
      </p:sp>
      <p:graphicFrame>
        <p:nvGraphicFramePr>
          <p:cNvPr id="7" name="Object 169"/>
          <p:cNvGraphicFramePr>
            <a:graphicFrameLocks noChangeAspect="1"/>
          </p:cNvGraphicFramePr>
          <p:nvPr>
            <p:extLst>
              <p:ext uri="{D42A27DB-BD31-4B8C-83A1-F6EECF244321}">
                <p14:modId xmlns:p14="http://schemas.microsoft.com/office/powerpoint/2010/main" val="146722742"/>
              </p:ext>
            </p:extLst>
          </p:nvPr>
        </p:nvGraphicFramePr>
        <p:xfrm>
          <a:off x="212110" y="157162"/>
          <a:ext cx="1551578" cy="534544"/>
        </p:xfrm>
        <a:graphic>
          <a:graphicData uri="http://schemas.openxmlformats.org/presentationml/2006/ole">
            <mc:AlternateContent xmlns:mc="http://schemas.openxmlformats.org/markup-compatibility/2006">
              <mc:Choice xmlns:v="urn:schemas-microsoft-com:vml" Requires="v">
                <p:oleObj spid="_x0000_s1037" name="CorelDRAW" r:id="rId17" imgW="1293557" imgH="445660" progId="">
                  <p:embed/>
                </p:oleObj>
              </mc:Choice>
              <mc:Fallback>
                <p:oleObj name="CorelDRAW" r:id="rId17" imgW="1293557" imgH="445660" progId="">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12110" y="157162"/>
                        <a:ext cx="1551578" cy="5345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8"/>
          <p:cNvSpPr/>
          <p:nvPr/>
        </p:nvSpPr>
        <p:spPr>
          <a:xfrm>
            <a:off x="0" y="0"/>
            <a:ext cx="9144000" cy="100013"/>
          </a:xfrm>
          <a:prstGeom prst="rect">
            <a:avLst/>
          </a:prstGeom>
          <a:solidFill>
            <a:srgbClr val="ED1D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p:nvSpPr>
        <p:spPr>
          <a:xfrm>
            <a:off x="0" y="812704"/>
            <a:ext cx="9144000" cy="27432"/>
          </a:xfrm>
          <a:prstGeom prst="rect">
            <a:avLst/>
          </a:prstGeom>
          <a:solidFill>
            <a:srgbClr val="ED1D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 name="Picture 1"/>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6705600" y="152400"/>
            <a:ext cx="2340000" cy="60589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sz="3200" b="1"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a:defRPr>
      </a:lvl2pPr>
      <a:lvl3pPr algn="l" rtl="0" eaLnBrk="1" fontAlgn="base" hangingPunct="1">
        <a:lnSpc>
          <a:spcPct val="90000"/>
        </a:lnSpc>
        <a:spcBef>
          <a:spcPct val="0"/>
        </a:spcBef>
        <a:spcAft>
          <a:spcPct val="0"/>
        </a:spcAft>
        <a:defRPr sz="4400">
          <a:solidFill>
            <a:schemeClr val="tx1"/>
          </a:solidFill>
          <a:latin typeface="Calibri Light"/>
        </a:defRPr>
      </a:lvl3pPr>
      <a:lvl4pPr algn="l" rtl="0" eaLnBrk="1" fontAlgn="base" hangingPunct="1">
        <a:lnSpc>
          <a:spcPct val="90000"/>
        </a:lnSpc>
        <a:spcBef>
          <a:spcPct val="0"/>
        </a:spcBef>
        <a:spcAft>
          <a:spcPct val="0"/>
        </a:spcAft>
        <a:defRPr sz="4400">
          <a:solidFill>
            <a:schemeClr val="tx1"/>
          </a:solidFill>
          <a:latin typeface="Calibri Light"/>
        </a:defRPr>
      </a:lvl4pPr>
      <a:lvl5pPr algn="l" rtl="0" eaLnBrk="1" fontAlgn="base" hangingPunct="1">
        <a:lnSpc>
          <a:spcPct val="90000"/>
        </a:lnSpc>
        <a:spcBef>
          <a:spcPct val="0"/>
        </a:spcBef>
        <a:spcAft>
          <a:spcPct val="0"/>
        </a:spcAft>
        <a:defRPr sz="4400">
          <a:solidFill>
            <a:schemeClr val="tx1"/>
          </a:solidFill>
          <a:latin typeface="Calibri Light"/>
        </a:defRPr>
      </a:lvl5pPr>
      <a:lvl6pPr marL="457200" algn="l" rtl="0" eaLnBrk="1" fontAlgn="base" hangingPunct="1">
        <a:lnSpc>
          <a:spcPct val="90000"/>
        </a:lnSpc>
        <a:spcBef>
          <a:spcPct val="0"/>
        </a:spcBef>
        <a:spcAft>
          <a:spcPct val="0"/>
        </a:spcAft>
        <a:defRPr sz="4400">
          <a:solidFill>
            <a:schemeClr val="tx1"/>
          </a:solidFill>
          <a:latin typeface="Calibri Light"/>
        </a:defRPr>
      </a:lvl6pPr>
      <a:lvl7pPr marL="914400" algn="l" rtl="0" eaLnBrk="1" fontAlgn="base" hangingPunct="1">
        <a:lnSpc>
          <a:spcPct val="90000"/>
        </a:lnSpc>
        <a:spcBef>
          <a:spcPct val="0"/>
        </a:spcBef>
        <a:spcAft>
          <a:spcPct val="0"/>
        </a:spcAft>
        <a:defRPr sz="4400">
          <a:solidFill>
            <a:schemeClr val="tx1"/>
          </a:solidFill>
          <a:latin typeface="Calibri Light"/>
        </a:defRPr>
      </a:lvl7pPr>
      <a:lvl8pPr marL="1371600" algn="l" rtl="0" eaLnBrk="1" fontAlgn="base" hangingPunct="1">
        <a:lnSpc>
          <a:spcPct val="90000"/>
        </a:lnSpc>
        <a:spcBef>
          <a:spcPct val="0"/>
        </a:spcBef>
        <a:spcAft>
          <a:spcPct val="0"/>
        </a:spcAft>
        <a:defRPr sz="4400">
          <a:solidFill>
            <a:schemeClr val="tx1"/>
          </a:solidFill>
          <a:latin typeface="Calibri Light"/>
        </a:defRPr>
      </a:lvl8pPr>
      <a:lvl9pPr marL="1828800" algn="l" rtl="0" eaLnBrk="1" fontAlgn="base" hangingPunct="1">
        <a:lnSpc>
          <a:spcPct val="90000"/>
        </a:lnSpc>
        <a:spcBef>
          <a:spcPct val="0"/>
        </a:spcBef>
        <a:spcAft>
          <a:spcPct val="0"/>
        </a:spcAft>
        <a:defRPr sz="4400">
          <a:solidFill>
            <a:schemeClr val="tx1"/>
          </a:solidFill>
          <a:latin typeface="Calibri Light"/>
        </a:defRPr>
      </a:lvl9pPr>
    </p:titleStyle>
    <p:bodyStyle>
      <a:lvl1pPr marL="228600" indent="-228600" algn="l" rtl="0" eaLnBrk="1" fontAlgn="base" hangingPunct="1">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8.emf"/></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9671406-8EB7-4D42-BE50-F14C67F1BC7C}" type="slidenum">
              <a:rPr lang="en-US"/>
              <a:pPr/>
              <a:t>1</a:t>
            </a:fld>
            <a:endParaRPr lang="en-US"/>
          </a:p>
        </p:txBody>
      </p:sp>
      <p:sp>
        <p:nvSpPr>
          <p:cNvPr id="2050" name="Rectangle 2"/>
          <p:cNvSpPr>
            <a:spLocks noGrp="1" noChangeArrowheads="1"/>
          </p:cNvSpPr>
          <p:nvPr>
            <p:ph type="ctrTitle"/>
          </p:nvPr>
        </p:nvSpPr>
        <p:spPr/>
        <p:txBody>
          <a:bodyPr/>
          <a:lstStyle/>
          <a:p>
            <a:pPr algn="l"/>
            <a:r>
              <a:rPr lang="en-US"/>
              <a:t>Bab 5. Teorema Rangkaian</a:t>
            </a:r>
          </a:p>
        </p:txBody>
      </p:sp>
      <p:sp>
        <p:nvSpPr>
          <p:cNvPr id="2051" name="Rectangle 3"/>
          <p:cNvSpPr>
            <a:spLocks noGrp="1" noChangeArrowheads="1"/>
          </p:cNvSpPr>
          <p:nvPr>
            <p:ph type="subTitle" idx="1"/>
          </p:nvPr>
        </p:nvSpPr>
        <p:spPr/>
        <p:txBody>
          <a:bodyPr/>
          <a:lstStyle/>
          <a:p>
            <a:pPr algn="r"/>
            <a:r>
              <a:rPr lang="en-US"/>
              <a:t>oleh : M. Ramdhani</a:t>
            </a:r>
          </a:p>
        </p:txBody>
      </p:sp>
    </p:spTree>
    <p:extLst>
      <p:ext uri="{BB962C8B-B14F-4D97-AF65-F5344CB8AC3E}">
        <p14:creationId xmlns:p14="http://schemas.microsoft.com/office/powerpoint/2010/main" val="4267684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E5D2A19-2670-43FF-9330-8E879475AED3}" type="slidenum">
              <a:rPr lang="en-US"/>
              <a:pPr/>
              <a:t>10</a:t>
            </a:fld>
            <a:endParaRPr lang="en-US"/>
          </a:p>
        </p:txBody>
      </p:sp>
      <p:sp>
        <p:nvSpPr>
          <p:cNvPr id="165890" name="Rectangle 2"/>
          <p:cNvSpPr>
            <a:spLocks noGrp="1" noChangeArrowheads="1"/>
          </p:cNvSpPr>
          <p:nvPr>
            <p:ph type="title"/>
          </p:nvPr>
        </p:nvSpPr>
        <p:spPr/>
        <p:txBody>
          <a:bodyPr/>
          <a:lstStyle/>
          <a:p>
            <a:pPr marL="838200" indent="-838200" algn="l">
              <a:buFontTx/>
              <a:buAutoNum type="arabicPeriod" startAt="2"/>
            </a:pPr>
            <a:r>
              <a:rPr lang="id-ID"/>
              <a:t>Teorema Substitusi</a:t>
            </a:r>
            <a:endParaRPr lang="en-US"/>
          </a:p>
        </p:txBody>
      </p:sp>
      <p:sp>
        <p:nvSpPr>
          <p:cNvPr id="165891" name="Rectangle 3"/>
          <p:cNvSpPr>
            <a:spLocks noGrp="1" noChangeArrowheads="1"/>
          </p:cNvSpPr>
          <p:nvPr>
            <p:ph type="body" idx="1"/>
          </p:nvPr>
        </p:nvSpPr>
        <p:spPr/>
        <p:txBody>
          <a:bodyPr/>
          <a:lstStyle/>
          <a:p>
            <a:pPr>
              <a:buFontTx/>
              <a:buNone/>
            </a:pPr>
            <a:r>
              <a:rPr lang="en-US" i="1"/>
              <a:t>	</a:t>
            </a:r>
            <a:r>
              <a:rPr lang="id-ID" i="1"/>
              <a:t>Suatu komponen atau elemen pasif yang dilalui oleh sebuah arus yang mengalir (sebesar i) maka pada komponen pasif tersebut dapat digantikan dengan sumber tegangan Vs yang mempunyai nilai yang samadengan saat arus tersebut(sebesar i) melalui komponen pasif tersebut</a:t>
            </a:r>
            <a:r>
              <a:rPr lang="en-US"/>
              <a:t> </a:t>
            </a:r>
          </a:p>
        </p:txBody>
      </p:sp>
    </p:spTree>
    <p:extLst>
      <p:ext uri="{BB962C8B-B14F-4D97-AF65-F5344CB8AC3E}">
        <p14:creationId xmlns:p14="http://schemas.microsoft.com/office/powerpoint/2010/main" val="2183962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192BA04-0C97-4D93-9624-9F6CAE90B481}" type="slidenum">
              <a:rPr lang="en-US"/>
              <a:pPr/>
              <a:t>11</a:t>
            </a:fld>
            <a:endParaRPr lang="en-US"/>
          </a:p>
        </p:txBody>
      </p:sp>
      <p:sp>
        <p:nvSpPr>
          <p:cNvPr id="166917" name="Rectangle 5"/>
          <p:cNvSpPr>
            <a:spLocks noGrp="1" noChangeArrowheads="1"/>
          </p:cNvSpPr>
          <p:nvPr>
            <p:ph type="title"/>
          </p:nvPr>
        </p:nvSpPr>
        <p:spPr/>
        <p:txBody>
          <a:bodyPr/>
          <a:lstStyle/>
          <a:p>
            <a:endParaRPr lang="en-US"/>
          </a:p>
        </p:txBody>
      </p:sp>
      <p:graphicFrame>
        <p:nvGraphicFramePr>
          <p:cNvPr id="166916" name="Object 4"/>
          <p:cNvGraphicFramePr>
            <a:graphicFrameLocks noGrp="1" noChangeAspect="1"/>
          </p:cNvGraphicFramePr>
          <p:nvPr>
            <p:ph idx="1"/>
          </p:nvPr>
        </p:nvGraphicFramePr>
        <p:xfrm>
          <a:off x="457200" y="2082800"/>
          <a:ext cx="8686800" cy="2565400"/>
        </p:xfrm>
        <a:graphic>
          <a:graphicData uri="http://schemas.openxmlformats.org/presentationml/2006/ole">
            <mc:AlternateContent xmlns:mc="http://schemas.openxmlformats.org/markup-compatibility/2006">
              <mc:Choice xmlns:v="urn:schemas-microsoft-com:vml" Requires="v">
                <p:oleObj spid="_x0000_s3074" r:id="rId3" imgW="4676190" imgH="1380952" progId="">
                  <p:embed/>
                </p:oleObj>
              </mc:Choice>
              <mc:Fallback>
                <p:oleObj r:id="rId3" imgW="4676190" imgH="1380952"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082800"/>
                        <a:ext cx="8686800" cy="256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06616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5EAC8E10-C85E-41CC-BC61-CFDBFECBAD3B}" type="slidenum">
              <a:rPr lang="en-US" smtClean="0"/>
              <a:pPr/>
              <a:t>12</a:t>
            </a:fld>
            <a:endParaRPr lang="en-US"/>
          </a:p>
        </p:txBody>
      </p:sp>
      <p:pic>
        <p:nvPicPr>
          <p:cNvPr id="195585" name="Picture 1"/>
          <p:cNvPicPr>
            <a:picLocks noChangeAspect="1" noChangeArrowheads="1"/>
          </p:cNvPicPr>
          <p:nvPr/>
        </p:nvPicPr>
        <p:blipFill>
          <a:blip r:embed="rId2"/>
          <a:srcRect/>
          <a:stretch>
            <a:fillRect/>
          </a:stretch>
        </p:blipFill>
        <p:spPr bwMode="auto">
          <a:xfrm>
            <a:off x="1600199" y="1752600"/>
            <a:ext cx="5832863" cy="3048000"/>
          </a:xfrm>
          <a:prstGeom prst="rect">
            <a:avLst/>
          </a:prstGeom>
          <a:noFill/>
          <a:ln w="9525">
            <a:noFill/>
            <a:miter lim="800000"/>
            <a:headEnd/>
            <a:tailEnd/>
          </a:ln>
          <a:effectLst/>
        </p:spPr>
      </p:pic>
    </p:spTree>
    <p:extLst>
      <p:ext uri="{BB962C8B-B14F-4D97-AF65-F5344CB8AC3E}">
        <p14:creationId xmlns:p14="http://schemas.microsoft.com/office/powerpoint/2010/main" val="3286260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28C55E8-78C3-45B6-B008-E4F90E5066E7}" type="slidenum">
              <a:rPr lang="en-US"/>
              <a:pPr/>
              <a:t>13</a:t>
            </a:fld>
            <a:endParaRPr lang="en-US"/>
          </a:p>
        </p:txBody>
      </p:sp>
      <p:sp>
        <p:nvSpPr>
          <p:cNvPr id="168962" name="Rectangle 2"/>
          <p:cNvSpPr>
            <a:spLocks noGrp="1" noChangeArrowheads="1"/>
          </p:cNvSpPr>
          <p:nvPr>
            <p:ph type="title"/>
          </p:nvPr>
        </p:nvSpPr>
        <p:spPr/>
        <p:txBody>
          <a:bodyPr/>
          <a:lstStyle/>
          <a:p>
            <a:pPr marL="838200" indent="-838200" algn="l">
              <a:buFontTx/>
              <a:buAutoNum type="arabicPeriod" startAt="3"/>
            </a:pPr>
            <a:r>
              <a:rPr lang="id-ID"/>
              <a:t>Teorema Thevenin</a:t>
            </a:r>
            <a:endParaRPr lang="en-US"/>
          </a:p>
        </p:txBody>
      </p:sp>
      <p:sp>
        <p:nvSpPr>
          <p:cNvPr id="168963" name="Rectangle 3"/>
          <p:cNvSpPr>
            <a:spLocks noGrp="1" noChangeArrowheads="1"/>
          </p:cNvSpPr>
          <p:nvPr>
            <p:ph type="body" idx="1"/>
          </p:nvPr>
        </p:nvSpPr>
        <p:spPr/>
        <p:txBody>
          <a:bodyPr/>
          <a:lstStyle/>
          <a:p>
            <a:pPr>
              <a:buFontTx/>
              <a:buNone/>
            </a:pPr>
            <a:r>
              <a:rPr lang="en-US" i="1"/>
              <a:t>	</a:t>
            </a:r>
            <a:r>
              <a:rPr lang="id-ID" i="1"/>
              <a:t>Suatu rangkaian listrik dapat disederhanakan dengan hanya terdiri dari satu buah sumber tegangan yang dihubungserikan dengan sebuah tahanan ekivelennya pada dua terminal yang diamati</a:t>
            </a:r>
            <a:r>
              <a:rPr lang="en-US"/>
              <a:t> </a:t>
            </a:r>
          </a:p>
        </p:txBody>
      </p:sp>
    </p:spTree>
    <p:extLst>
      <p:ext uri="{BB962C8B-B14F-4D97-AF65-F5344CB8AC3E}">
        <p14:creationId xmlns:p14="http://schemas.microsoft.com/office/powerpoint/2010/main" val="169639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9E5CD17-25BB-4D59-8AED-58056A10417F}" type="slidenum">
              <a:rPr lang="en-US"/>
              <a:pPr/>
              <a:t>14</a:t>
            </a:fld>
            <a:endParaRPr lang="en-US"/>
          </a:p>
        </p:txBody>
      </p:sp>
      <p:sp>
        <p:nvSpPr>
          <p:cNvPr id="169986" name="Rectangle 2"/>
          <p:cNvSpPr>
            <a:spLocks noGrp="1" noChangeArrowheads="1"/>
          </p:cNvSpPr>
          <p:nvPr>
            <p:ph type="title"/>
          </p:nvPr>
        </p:nvSpPr>
        <p:spPr/>
        <p:txBody>
          <a:bodyPr/>
          <a:lstStyle/>
          <a:p>
            <a:endParaRPr lang="en-US"/>
          </a:p>
        </p:txBody>
      </p:sp>
      <p:sp>
        <p:nvSpPr>
          <p:cNvPr id="169987" name="Rectangle 3"/>
          <p:cNvSpPr>
            <a:spLocks noGrp="1" noChangeArrowheads="1"/>
          </p:cNvSpPr>
          <p:nvPr>
            <p:ph type="body" idx="1"/>
          </p:nvPr>
        </p:nvSpPr>
        <p:spPr/>
        <p:txBody>
          <a:bodyPr/>
          <a:lstStyle/>
          <a:p>
            <a:pPr marL="609600" indent="-609600">
              <a:lnSpc>
                <a:spcPct val="90000"/>
              </a:lnSpc>
              <a:buFontTx/>
              <a:buAutoNum type="arabicPeriod"/>
            </a:pPr>
            <a:r>
              <a:rPr lang="id-ID" sz="2400"/>
              <a:t>Cari dan tentukan titik terminal a-b dimana parameter yang ditanyakan.</a:t>
            </a:r>
          </a:p>
          <a:p>
            <a:pPr marL="609600" indent="-609600">
              <a:lnSpc>
                <a:spcPct val="90000"/>
              </a:lnSpc>
              <a:buFontTx/>
              <a:buAutoNum type="arabicPeriod"/>
            </a:pPr>
            <a:r>
              <a:rPr lang="id-ID" sz="2400"/>
              <a:t>Lepaskan komponen pada titik a-b tersebut, </a:t>
            </a:r>
            <a:r>
              <a:rPr lang="id-ID" sz="2400" i="1"/>
              <a:t>open circuit</a:t>
            </a:r>
            <a:r>
              <a:rPr lang="id-ID" sz="2400"/>
              <a:t> kan pada terminal a-b kemudian hitung nilai tegangan dititik a-b tersebut (Vab = Vth).</a:t>
            </a:r>
          </a:p>
          <a:p>
            <a:pPr marL="609600" indent="-609600">
              <a:lnSpc>
                <a:spcPct val="90000"/>
              </a:lnSpc>
              <a:buFontTx/>
              <a:buAutoNum type="arabicPeriod"/>
            </a:pPr>
            <a:r>
              <a:rPr lang="id-ID" sz="2400"/>
              <a:t>Jika semua sumbernya adalah sumber bebas, maka tentukan nilai tahanan diukur pada titik a-b tersebut saat semua sumber di non aktifkan dengan cara diganti dengan tahanan dalamnya (untuk sumber tegangan bebas diganti rangkaian </a:t>
            </a:r>
            <a:r>
              <a:rPr lang="id-ID" sz="2400" i="1"/>
              <a:t>short circuit</a:t>
            </a:r>
            <a:r>
              <a:rPr lang="id-ID" sz="2400"/>
              <a:t> dan untuk sumber arus bebas diganti dengan rangkaian </a:t>
            </a:r>
            <a:r>
              <a:rPr lang="id-ID" sz="2400" i="1"/>
              <a:t>open circuit</a:t>
            </a:r>
            <a:r>
              <a:rPr lang="id-ID" sz="2400"/>
              <a:t>)</a:t>
            </a:r>
            <a:r>
              <a:rPr lang="en-US" sz="2400"/>
              <a:t> </a:t>
            </a:r>
            <a:r>
              <a:rPr lang="id-ID" sz="2400"/>
              <a:t>(Rab = Rth).</a:t>
            </a:r>
          </a:p>
        </p:txBody>
      </p:sp>
    </p:spTree>
    <p:extLst>
      <p:ext uri="{BB962C8B-B14F-4D97-AF65-F5344CB8AC3E}">
        <p14:creationId xmlns:p14="http://schemas.microsoft.com/office/powerpoint/2010/main" val="3114240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5EAC8E10-C85E-41CC-BC61-CFDBFECBAD3B}" type="slidenum">
              <a:rPr lang="en-US" smtClean="0"/>
              <a:pPr/>
              <a:t>15</a:t>
            </a:fld>
            <a:endParaRPr lang="en-US"/>
          </a:p>
        </p:txBody>
      </p:sp>
      <p:pic>
        <p:nvPicPr>
          <p:cNvPr id="5" name="Picture 2"/>
          <p:cNvPicPr>
            <a:picLocks noChangeAspect="1" noChangeArrowheads="1"/>
          </p:cNvPicPr>
          <p:nvPr/>
        </p:nvPicPr>
        <p:blipFill>
          <a:blip r:embed="rId2"/>
          <a:srcRect/>
          <a:stretch>
            <a:fillRect/>
          </a:stretch>
        </p:blipFill>
        <p:spPr bwMode="auto">
          <a:xfrm>
            <a:off x="1752600" y="1600200"/>
            <a:ext cx="5936885" cy="3733800"/>
          </a:xfrm>
          <a:prstGeom prst="rect">
            <a:avLst/>
          </a:prstGeom>
          <a:noFill/>
          <a:ln w="9525">
            <a:noFill/>
            <a:miter lim="800000"/>
            <a:headEnd/>
            <a:tailEnd/>
          </a:ln>
          <a:effectLst/>
        </p:spPr>
      </p:pic>
    </p:spTree>
    <p:extLst>
      <p:ext uri="{BB962C8B-B14F-4D97-AF65-F5344CB8AC3E}">
        <p14:creationId xmlns:p14="http://schemas.microsoft.com/office/powerpoint/2010/main" val="3811994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98AAD04-2AA4-4C6A-A746-2E16F820E805}" type="slidenum">
              <a:rPr lang="en-US"/>
              <a:pPr/>
              <a:t>16</a:t>
            </a:fld>
            <a:endParaRPr lang="en-US"/>
          </a:p>
        </p:txBody>
      </p:sp>
      <p:sp>
        <p:nvSpPr>
          <p:cNvPr id="172034" name="Rectangle 2"/>
          <p:cNvSpPr>
            <a:spLocks noGrp="1" noChangeArrowheads="1"/>
          </p:cNvSpPr>
          <p:nvPr>
            <p:ph type="title"/>
          </p:nvPr>
        </p:nvSpPr>
        <p:spPr/>
        <p:txBody>
          <a:bodyPr/>
          <a:lstStyle/>
          <a:p>
            <a:endParaRPr lang="en-US"/>
          </a:p>
        </p:txBody>
      </p:sp>
      <p:sp>
        <p:nvSpPr>
          <p:cNvPr id="172035" name="Rectangle 3"/>
          <p:cNvSpPr>
            <a:spLocks noGrp="1" noChangeArrowheads="1"/>
          </p:cNvSpPr>
          <p:nvPr>
            <p:ph type="body" idx="1"/>
          </p:nvPr>
        </p:nvSpPr>
        <p:spPr/>
        <p:txBody>
          <a:bodyPr/>
          <a:lstStyle/>
          <a:p>
            <a:pPr marL="609600" indent="-609600">
              <a:lnSpc>
                <a:spcPct val="90000"/>
              </a:lnSpc>
              <a:buFontTx/>
              <a:buAutoNum type="arabicPeriod" startAt="4"/>
            </a:pPr>
            <a:r>
              <a:rPr lang="id-ID" sz="2800"/>
              <a:t>Jika terdapat sumber tak bebas, maka untuk mencari nilai tahanan pengganti Theveninnya didapatkan dengan cara .</a:t>
            </a:r>
          </a:p>
          <a:p>
            <a:pPr marL="609600" indent="-609600">
              <a:lnSpc>
                <a:spcPct val="90000"/>
              </a:lnSpc>
              <a:buFontTx/>
              <a:buAutoNum type="arabicPeriod" startAt="4"/>
            </a:pPr>
            <a:r>
              <a:rPr lang="id-ID" sz="2800"/>
              <a:t>Untuk mencari Isc pada terminal titik a-b tersebut dihubungsingkatkan dan dicari arus yang mengalir pada titik tersebut (Iab = Isc).</a:t>
            </a:r>
            <a:endParaRPr lang="en-US" sz="2800"/>
          </a:p>
          <a:p>
            <a:pPr marL="609600" indent="-609600">
              <a:lnSpc>
                <a:spcPct val="90000"/>
              </a:lnSpc>
              <a:buFontTx/>
              <a:buAutoNum type="arabicPeriod" startAt="4"/>
            </a:pPr>
            <a:r>
              <a:rPr lang="id-ID" sz="2800"/>
              <a:t>Gambarkan kembali rangkaian pengganti Theveninnya, kemudian pasangkan kembali komponen yang tadi dilepas dan hitung parameter yang ditanyakan</a:t>
            </a:r>
            <a:r>
              <a:rPr lang="en-US" sz="2800"/>
              <a:t>  </a:t>
            </a:r>
          </a:p>
        </p:txBody>
      </p:sp>
    </p:spTree>
    <p:extLst>
      <p:ext uri="{BB962C8B-B14F-4D97-AF65-F5344CB8AC3E}">
        <p14:creationId xmlns:p14="http://schemas.microsoft.com/office/powerpoint/2010/main" val="1412660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5EAC8E10-C85E-41CC-BC61-CFDBFECBAD3B}" type="slidenum">
              <a:rPr lang="en-US" smtClean="0"/>
              <a:pPr/>
              <a:t>17</a:t>
            </a:fld>
            <a:endParaRPr lang="en-US"/>
          </a:p>
        </p:txBody>
      </p:sp>
      <p:pic>
        <p:nvPicPr>
          <p:cNvPr id="5" name="Picture 2"/>
          <p:cNvPicPr>
            <a:picLocks noChangeAspect="1" noChangeArrowheads="1"/>
          </p:cNvPicPr>
          <p:nvPr/>
        </p:nvPicPr>
        <p:blipFill>
          <a:blip r:embed="rId2"/>
          <a:srcRect/>
          <a:stretch>
            <a:fillRect/>
          </a:stretch>
        </p:blipFill>
        <p:spPr bwMode="auto">
          <a:xfrm>
            <a:off x="1059129" y="1828800"/>
            <a:ext cx="6484671" cy="3048000"/>
          </a:xfrm>
          <a:prstGeom prst="rect">
            <a:avLst/>
          </a:prstGeom>
          <a:noFill/>
          <a:ln w="9525">
            <a:noFill/>
            <a:miter lim="800000"/>
            <a:headEnd/>
            <a:tailEnd/>
          </a:ln>
          <a:effectLst/>
        </p:spPr>
      </p:pic>
    </p:spTree>
    <p:extLst>
      <p:ext uri="{BB962C8B-B14F-4D97-AF65-F5344CB8AC3E}">
        <p14:creationId xmlns:p14="http://schemas.microsoft.com/office/powerpoint/2010/main" val="1052772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5148373-2201-40F9-BB31-6E46DDE31838}" type="slidenum">
              <a:rPr lang="en-US"/>
              <a:pPr/>
              <a:t>18</a:t>
            </a:fld>
            <a:endParaRPr lang="en-US"/>
          </a:p>
        </p:txBody>
      </p:sp>
      <p:sp>
        <p:nvSpPr>
          <p:cNvPr id="173058" name="Rectangle 2"/>
          <p:cNvSpPr>
            <a:spLocks noGrp="1" noChangeArrowheads="1"/>
          </p:cNvSpPr>
          <p:nvPr>
            <p:ph type="title"/>
          </p:nvPr>
        </p:nvSpPr>
        <p:spPr/>
        <p:txBody>
          <a:bodyPr/>
          <a:lstStyle/>
          <a:p>
            <a:pPr marL="838200" indent="-838200" algn="l">
              <a:buFontTx/>
              <a:buAutoNum type="arabicPeriod" startAt="4"/>
            </a:pPr>
            <a:r>
              <a:rPr lang="id-ID"/>
              <a:t>Teorema Norton</a:t>
            </a:r>
            <a:endParaRPr lang="en-US"/>
          </a:p>
        </p:txBody>
      </p:sp>
      <p:sp>
        <p:nvSpPr>
          <p:cNvPr id="173059" name="Rectangle 3"/>
          <p:cNvSpPr>
            <a:spLocks noGrp="1" noChangeArrowheads="1"/>
          </p:cNvSpPr>
          <p:nvPr>
            <p:ph type="body" idx="1"/>
          </p:nvPr>
        </p:nvSpPr>
        <p:spPr/>
        <p:txBody>
          <a:bodyPr/>
          <a:lstStyle/>
          <a:p>
            <a:pPr>
              <a:buFontTx/>
              <a:buNone/>
            </a:pPr>
            <a:r>
              <a:rPr lang="en-US" i="1"/>
              <a:t>	</a:t>
            </a:r>
            <a:r>
              <a:rPr lang="id-ID" i="1"/>
              <a:t>Suatu rangkaian listrik dapat disederhanakan dengan hanya terdiri dari satu buah sumber arus yang dihubungparalelkan dengan sebuah tahanan ekivelennya pada dua terminal yang diamati</a:t>
            </a:r>
            <a:r>
              <a:rPr lang="en-US"/>
              <a:t> </a:t>
            </a:r>
          </a:p>
        </p:txBody>
      </p:sp>
    </p:spTree>
    <p:extLst>
      <p:ext uri="{BB962C8B-B14F-4D97-AF65-F5344CB8AC3E}">
        <p14:creationId xmlns:p14="http://schemas.microsoft.com/office/powerpoint/2010/main" val="3300311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B5F5211-4202-4014-B59D-8229810FCABC}" type="slidenum">
              <a:rPr lang="en-US"/>
              <a:pPr/>
              <a:t>19</a:t>
            </a:fld>
            <a:endParaRPr lang="en-US"/>
          </a:p>
        </p:txBody>
      </p:sp>
      <p:sp>
        <p:nvSpPr>
          <p:cNvPr id="175106" name="Rectangle 2"/>
          <p:cNvSpPr>
            <a:spLocks noGrp="1" noChangeArrowheads="1"/>
          </p:cNvSpPr>
          <p:nvPr>
            <p:ph type="title"/>
          </p:nvPr>
        </p:nvSpPr>
        <p:spPr/>
        <p:txBody>
          <a:bodyPr/>
          <a:lstStyle/>
          <a:p>
            <a:endParaRPr lang="en-US"/>
          </a:p>
        </p:txBody>
      </p:sp>
      <p:sp>
        <p:nvSpPr>
          <p:cNvPr id="175107" name="Rectangle 3"/>
          <p:cNvSpPr>
            <a:spLocks noGrp="1" noChangeArrowheads="1"/>
          </p:cNvSpPr>
          <p:nvPr>
            <p:ph type="body" idx="1"/>
          </p:nvPr>
        </p:nvSpPr>
        <p:spPr/>
        <p:txBody>
          <a:bodyPr/>
          <a:lstStyle/>
          <a:p>
            <a:pPr marL="609600" indent="-609600">
              <a:lnSpc>
                <a:spcPct val="90000"/>
              </a:lnSpc>
              <a:buFontTx/>
              <a:buAutoNum type="arabicPeriod"/>
            </a:pPr>
            <a:r>
              <a:rPr lang="id-ID" sz="2400"/>
              <a:t>Cari dan tentukan titik terminal a-b dimana parameter yang ditanyakan.</a:t>
            </a:r>
            <a:endParaRPr lang="en-US" sz="2400"/>
          </a:p>
          <a:p>
            <a:pPr marL="609600" indent="-609600">
              <a:lnSpc>
                <a:spcPct val="90000"/>
              </a:lnSpc>
              <a:buFontTx/>
              <a:buAutoNum type="arabicPeriod"/>
            </a:pPr>
            <a:r>
              <a:rPr lang="id-ID" sz="2400"/>
              <a:t>Lepaskan komponen pada titik a-b tersebut, </a:t>
            </a:r>
            <a:r>
              <a:rPr lang="id-ID" sz="2400" i="1"/>
              <a:t>short circuit</a:t>
            </a:r>
            <a:r>
              <a:rPr lang="id-ID" sz="2400"/>
              <a:t> kan pada terminal a-b kemudian hitung nilai arus dititik a-b tersebut (Iab = Isc = IN).</a:t>
            </a:r>
            <a:endParaRPr lang="en-US" sz="2400"/>
          </a:p>
          <a:p>
            <a:pPr marL="609600" indent="-609600">
              <a:lnSpc>
                <a:spcPct val="90000"/>
              </a:lnSpc>
              <a:buFontTx/>
              <a:buAutoNum type="arabicPeriod"/>
            </a:pPr>
            <a:r>
              <a:rPr lang="id-ID" sz="2400"/>
              <a:t>Jika semua sumbernya adalah sumber bebas, maka tentukan nilai tahanan diukur pada titik a-b tersebut saat semua sumber di non aktifkan dengan cara diganti dengan tahanan dalamnya (untuk sumber tegangan bebas diganti rangkaian </a:t>
            </a:r>
            <a:r>
              <a:rPr lang="id-ID" sz="2400" i="1"/>
              <a:t>short circuit</a:t>
            </a:r>
            <a:r>
              <a:rPr lang="id-ID" sz="2400"/>
              <a:t> dan untuk sumber arus bebas diganti dengan rangkaian </a:t>
            </a:r>
            <a:r>
              <a:rPr lang="id-ID" sz="2400" i="1"/>
              <a:t>open circuit</a:t>
            </a:r>
            <a:r>
              <a:rPr lang="id-ID" sz="2400"/>
              <a:t>)</a:t>
            </a:r>
            <a:r>
              <a:rPr lang="en-US" sz="2400"/>
              <a:t> </a:t>
            </a:r>
            <a:r>
              <a:rPr lang="id-ID" sz="2400"/>
              <a:t>(Rab = RN = Rth).</a:t>
            </a:r>
            <a:endParaRPr lang="en-US" sz="2400"/>
          </a:p>
          <a:p>
            <a:pPr marL="609600" indent="-609600">
              <a:lnSpc>
                <a:spcPct val="90000"/>
              </a:lnSpc>
              <a:buFontTx/>
              <a:buAutoNum type="arabicPeriod"/>
            </a:pPr>
            <a:endParaRPr lang="en-US" sz="2400"/>
          </a:p>
        </p:txBody>
      </p:sp>
    </p:spTree>
    <p:extLst>
      <p:ext uri="{BB962C8B-B14F-4D97-AF65-F5344CB8AC3E}">
        <p14:creationId xmlns:p14="http://schemas.microsoft.com/office/powerpoint/2010/main" val="2019922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Pengertian</a:t>
            </a:r>
            <a:r>
              <a:rPr lang="en-US" dirty="0" smtClean="0"/>
              <a:t> </a:t>
            </a:r>
            <a:r>
              <a:rPr lang="en-US" dirty="0" err="1" smtClean="0"/>
              <a:t>Teorema</a:t>
            </a:r>
            <a:endParaRPr lang="en-US" dirty="0"/>
          </a:p>
        </p:txBody>
      </p:sp>
      <p:sp>
        <p:nvSpPr>
          <p:cNvPr id="3" name="Content Placeholder 2"/>
          <p:cNvSpPr>
            <a:spLocks noGrp="1"/>
          </p:cNvSpPr>
          <p:nvPr>
            <p:ph idx="1"/>
          </p:nvPr>
        </p:nvSpPr>
        <p:spPr/>
        <p:txBody>
          <a:bodyPr/>
          <a:lstStyle/>
          <a:p>
            <a:pPr>
              <a:buNone/>
            </a:pPr>
            <a:r>
              <a:rPr lang="en-US" sz="2800" dirty="0" smtClean="0"/>
              <a:t>	</a:t>
            </a:r>
            <a:r>
              <a:rPr lang="en-US" sz="2800" dirty="0" err="1" smtClean="0"/>
              <a:t>Teorema</a:t>
            </a:r>
            <a:r>
              <a:rPr lang="en-US" sz="2800" dirty="0" smtClean="0"/>
              <a:t> </a:t>
            </a:r>
            <a:r>
              <a:rPr lang="en-US" sz="2800" dirty="0" err="1" smtClean="0"/>
              <a:t>adalah</a:t>
            </a:r>
            <a:r>
              <a:rPr lang="en-US" sz="2800" dirty="0" smtClean="0"/>
              <a:t> </a:t>
            </a:r>
            <a:r>
              <a:rPr lang="en-US" sz="2800" dirty="0" err="1" smtClean="0"/>
              <a:t>pernyataan</a:t>
            </a:r>
            <a:r>
              <a:rPr lang="en-US" sz="2800" dirty="0" smtClean="0"/>
              <a:t> </a:t>
            </a:r>
            <a:r>
              <a:rPr lang="en-US" sz="2800" dirty="0" err="1" smtClean="0"/>
              <a:t>matematis</a:t>
            </a:r>
            <a:r>
              <a:rPr lang="en-US" sz="2800" dirty="0" smtClean="0"/>
              <a:t> yang </a:t>
            </a:r>
            <a:r>
              <a:rPr lang="en-US" sz="2800" dirty="0" err="1" smtClean="0"/>
              <a:t>telah</a:t>
            </a:r>
            <a:r>
              <a:rPr lang="en-US" sz="2800" dirty="0" smtClean="0"/>
              <a:t> </a:t>
            </a:r>
            <a:r>
              <a:rPr lang="en-US" sz="2800" dirty="0" err="1" smtClean="0"/>
              <a:t>dibuktikan</a:t>
            </a:r>
            <a:r>
              <a:rPr lang="en-US" sz="2800" dirty="0" smtClean="0"/>
              <a:t> </a:t>
            </a:r>
            <a:r>
              <a:rPr lang="en-US" sz="2800" dirty="0" err="1" smtClean="0"/>
              <a:t>secara</a:t>
            </a:r>
            <a:r>
              <a:rPr lang="en-US" sz="2800" dirty="0" smtClean="0"/>
              <a:t> </a:t>
            </a:r>
            <a:r>
              <a:rPr lang="en-US" sz="2800" dirty="0" err="1" smtClean="0"/>
              <a:t>logis</a:t>
            </a:r>
            <a:r>
              <a:rPr lang="en-US" sz="2800" dirty="0" smtClean="0"/>
              <a:t> </a:t>
            </a:r>
            <a:r>
              <a:rPr lang="en-US" sz="2800" dirty="0" err="1" smtClean="0"/>
              <a:t>sesuai</a:t>
            </a:r>
            <a:r>
              <a:rPr lang="en-US" sz="2800" dirty="0" smtClean="0"/>
              <a:t> </a:t>
            </a:r>
            <a:r>
              <a:rPr lang="en-US" sz="2800" dirty="0" err="1" smtClean="0"/>
              <a:t>dengan</a:t>
            </a:r>
            <a:r>
              <a:rPr lang="en-US" sz="2800" dirty="0" smtClean="0"/>
              <a:t> </a:t>
            </a:r>
            <a:r>
              <a:rPr lang="en-US" sz="2800" dirty="0" err="1" smtClean="0"/>
              <a:t>kaidah</a:t>
            </a:r>
            <a:r>
              <a:rPr lang="en-US" sz="2800" dirty="0" smtClean="0"/>
              <a:t> </a:t>
            </a:r>
            <a:r>
              <a:rPr lang="en-US" sz="2800" dirty="0" err="1" smtClean="0"/>
              <a:t>matematika</a:t>
            </a:r>
            <a:r>
              <a:rPr lang="en-US" sz="2800" dirty="0" smtClean="0"/>
              <a:t> </a:t>
            </a:r>
            <a:r>
              <a:rPr lang="en-US" sz="2800" dirty="0" err="1" smtClean="0"/>
              <a:t>dengan</a:t>
            </a:r>
            <a:r>
              <a:rPr lang="en-US" sz="2800" dirty="0" smtClean="0"/>
              <a:t> </a:t>
            </a:r>
            <a:r>
              <a:rPr lang="en-US" sz="2800" dirty="0" err="1" smtClean="0"/>
              <a:t>menggunakan</a:t>
            </a:r>
            <a:r>
              <a:rPr lang="en-US" sz="2800" dirty="0" smtClean="0"/>
              <a:t> </a:t>
            </a:r>
            <a:r>
              <a:rPr lang="en-US" sz="2800" dirty="0" err="1" smtClean="0"/>
              <a:t>asumsi-asumsi</a:t>
            </a:r>
            <a:r>
              <a:rPr lang="en-US" sz="2800" dirty="0" smtClean="0"/>
              <a:t> </a:t>
            </a:r>
            <a:r>
              <a:rPr lang="en-US" sz="2800" dirty="0" err="1" smtClean="0"/>
              <a:t>matematis</a:t>
            </a:r>
            <a:r>
              <a:rPr lang="en-US" sz="2800" dirty="0" smtClean="0"/>
              <a:t> yang </a:t>
            </a:r>
            <a:r>
              <a:rPr lang="en-US" sz="2800" dirty="0" err="1" smtClean="0"/>
              <a:t>telah</a:t>
            </a:r>
            <a:r>
              <a:rPr lang="en-US" sz="2800" dirty="0" smtClean="0"/>
              <a:t> </a:t>
            </a:r>
            <a:r>
              <a:rPr lang="en-US" sz="2800" dirty="0" err="1" smtClean="0"/>
              <a:t>diketahui</a:t>
            </a:r>
            <a:r>
              <a:rPr lang="en-US" sz="2800" dirty="0" smtClean="0"/>
              <a:t> </a:t>
            </a:r>
          </a:p>
          <a:p>
            <a:pPr>
              <a:buNone/>
            </a:pPr>
            <a:endParaRPr lang="en-US" sz="2800" dirty="0" smtClean="0"/>
          </a:p>
          <a:p>
            <a:pPr>
              <a:buNone/>
            </a:pPr>
            <a:r>
              <a:rPr lang="en-US" sz="2800" dirty="0" smtClean="0"/>
              <a:t>	</a:t>
            </a:r>
            <a:r>
              <a:rPr lang="en-US" sz="2800" dirty="0" err="1" smtClean="0"/>
              <a:t>Perbedaan</a:t>
            </a:r>
            <a:r>
              <a:rPr lang="en-US" sz="2800" dirty="0" smtClean="0"/>
              <a:t> </a:t>
            </a:r>
            <a:r>
              <a:rPr lang="en-US" sz="2800" dirty="0" err="1" smtClean="0"/>
              <a:t>dengan</a:t>
            </a:r>
            <a:r>
              <a:rPr lang="en-US" sz="2800" dirty="0" smtClean="0"/>
              <a:t> </a:t>
            </a:r>
            <a:r>
              <a:rPr lang="en-US" sz="2800" dirty="0" err="1" smtClean="0"/>
              <a:t>teori</a:t>
            </a:r>
            <a:r>
              <a:rPr lang="en-US" sz="2800" dirty="0" smtClean="0"/>
              <a:t> </a:t>
            </a:r>
            <a:r>
              <a:rPr lang="en-US" sz="2800" dirty="0" err="1" smtClean="0"/>
              <a:t>adalah</a:t>
            </a:r>
            <a:r>
              <a:rPr lang="en-US" sz="2800" dirty="0" smtClean="0"/>
              <a:t> </a:t>
            </a:r>
            <a:r>
              <a:rPr lang="en-US" sz="2800" dirty="0" err="1" smtClean="0"/>
              <a:t>teorema</a:t>
            </a:r>
            <a:r>
              <a:rPr lang="en-US" sz="2800" dirty="0" smtClean="0"/>
              <a:t> </a:t>
            </a:r>
            <a:r>
              <a:rPr lang="en-US" sz="2800" dirty="0" err="1" smtClean="0"/>
              <a:t>diperoleh</a:t>
            </a:r>
            <a:r>
              <a:rPr lang="en-US" sz="2800" dirty="0" smtClean="0"/>
              <a:t> </a:t>
            </a:r>
            <a:r>
              <a:rPr lang="en-US" sz="2800" dirty="0" err="1" smtClean="0"/>
              <a:t>dari</a:t>
            </a:r>
            <a:r>
              <a:rPr lang="en-US" sz="2800" dirty="0" smtClean="0"/>
              <a:t> </a:t>
            </a:r>
            <a:r>
              <a:rPr lang="en-US" sz="2800" dirty="0" err="1" smtClean="0"/>
              <a:t>asumsi-asumsi</a:t>
            </a:r>
            <a:r>
              <a:rPr lang="en-US" sz="2800" dirty="0" smtClean="0"/>
              <a:t> </a:t>
            </a:r>
            <a:r>
              <a:rPr lang="en-US" sz="2800" dirty="0" err="1" smtClean="0"/>
              <a:t>matematis</a:t>
            </a:r>
            <a:r>
              <a:rPr lang="en-US" sz="2800" dirty="0" smtClean="0"/>
              <a:t> </a:t>
            </a:r>
            <a:r>
              <a:rPr lang="en-US" sz="2800" dirty="0" err="1" smtClean="0"/>
              <a:t>sedangkan</a:t>
            </a:r>
            <a:r>
              <a:rPr lang="en-US" sz="2800" dirty="0" smtClean="0"/>
              <a:t> </a:t>
            </a:r>
            <a:r>
              <a:rPr lang="en-US" sz="2800" dirty="0" err="1" smtClean="0"/>
              <a:t>teori</a:t>
            </a:r>
            <a:r>
              <a:rPr lang="en-US" sz="2800" dirty="0" smtClean="0"/>
              <a:t> </a:t>
            </a:r>
            <a:r>
              <a:rPr lang="en-US" sz="2800" dirty="0" err="1" smtClean="0"/>
              <a:t>diperoleh</a:t>
            </a:r>
            <a:r>
              <a:rPr lang="en-US" sz="2800" dirty="0" smtClean="0"/>
              <a:t> </a:t>
            </a:r>
            <a:r>
              <a:rPr lang="en-US" sz="2800" dirty="0" err="1" smtClean="0"/>
              <a:t>dari</a:t>
            </a:r>
            <a:r>
              <a:rPr lang="en-US" sz="2800" dirty="0" smtClean="0"/>
              <a:t> </a:t>
            </a:r>
            <a:r>
              <a:rPr lang="en-US" sz="2800" dirty="0" err="1" smtClean="0"/>
              <a:t>fakta-fakta</a:t>
            </a:r>
            <a:r>
              <a:rPr lang="en-US" sz="2800" dirty="0" smtClean="0"/>
              <a:t> </a:t>
            </a:r>
            <a:r>
              <a:rPr lang="en-US" sz="2800" dirty="0" err="1" smtClean="0"/>
              <a:t>empiris</a:t>
            </a:r>
            <a:endParaRPr lang="en-US" sz="2800" dirty="0"/>
          </a:p>
        </p:txBody>
      </p:sp>
      <p:sp>
        <p:nvSpPr>
          <p:cNvPr id="4" name="Slide Number Placeholder 3"/>
          <p:cNvSpPr>
            <a:spLocks noGrp="1"/>
          </p:cNvSpPr>
          <p:nvPr>
            <p:ph type="sldNum" sz="quarter" idx="12"/>
          </p:nvPr>
        </p:nvSpPr>
        <p:spPr/>
        <p:txBody>
          <a:bodyPr/>
          <a:lstStyle/>
          <a:p>
            <a:fld id="{5EAC8E10-C85E-41CC-BC61-CFDBFECBAD3B}" type="slidenum">
              <a:rPr lang="en-US" smtClean="0"/>
              <a:pPr/>
              <a:t>2</a:t>
            </a:fld>
            <a:endParaRPr lang="en-US"/>
          </a:p>
        </p:txBody>
      </p:sp>
    </p:spTree>
    <p:extLst>
      <p:ext uri="{BB962C8B-B14F-4D97-AF65-F5344CB8AC3E}">
        <p14:creationId xmlns:p14="http://schemas.microsoft.com/office/powerpoint/2010/main" val="2463316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5EAC8E10-C85E-41CC-BC61-CFDBFECBAD3B}" type="slidenum">
              <a:rPr lang="en-US" smtClean="0"/>
              <a:pPr/>
              <a:t>20</a:t>
            </a:fld>
            <a:endParaRPr lang="en-US"/>
          </a:p>
        </p:txBody>
      </p:sp>
      <p:pic>
        <p:nvPicPr>
          <p:cNvPr id="5" name="Picture 2"/>
          <p:cNvPicPr>
            <a:picLocks noChangeAspect="1" noChangeArrowheads="1"/>
          </p:cNvPicPr>
          <p:nvPr/>
        </p:nvPicPr>
        <p:blipFill>
          <a:blip r:embed="rId2"/>
          <a:srcRect/>
          <a:stretch>
            <a:fillRect/>
          </a:stretch>
        </p:blipFill>
        <p:spPr bwMode="auto">
          <a:xfrm>
            <a:off x="1752600" y="1600200"/>
            <a:ext cx="5936885" cy="3733800"/>
          </a:xfrm>
          <a:prstGeom prst="rect">
            <a:avLst/>
          </a:prstGeom>
          <a:noFill/>
          <a:ln w="9525">
            <a:noFill/>
            <a:miter lim="800000"/>
            <a:headEnd/>
            <a:tailEnd/>
          </a:ln>
          <a:effectLst/>
        </p:spPr>
      </p:pic>
    </p:spTree>
    <p:extLst>
      <p:ext uri="{BB962C8B-B14F-4D97-AF65-F5344CB8AC3E}">
        <p14:creationId xmlns:p14="http://schemas.microsoft.com/office/powerpoint/2010/main" val="1133636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E5AB448-FCA3-4CD4-A098-686D1E786589}" type="slidenum">
              <a:rPr lang="en-US"/>
              <a:pPr/>
              <a:t>21</a:t>
            </a:fld>
            <a:endParaRPr lang="en-US"/>
          </a:p>
        </p:txBody>
      </p:sp>
      <p:sp>
        <p:nvSpPr>
          <p:cNvPr id="176130" name="Rectangle 2"/>
          <p:cNvSpPr>
            <a:spLocks noGrp="1" noChangeArrowheads="1"/>
          </p:cNvSpPr>
          <p:nvPr>
            <p:ph type="title"/>
          </p:nvPr>
        </p:nvSpPr>
        <p:spPr/>
        <p:txBody>
          <a:bodyPr/>
          <a:lstStyle/>
          <a:p>
            <a:endParaRPr lang="en-US"/>
          </a:p>
        </p:txBody>
      </p:sp>
      <p:sp>
        <p:nvSpPr>
          <p:cNvPr id="176131" name="Rectangle 3"/>
          <p:cNvSpPr>
            <a:spLocks noGrp="1" noChangeArrowheads="1"/>
          </p:cNvSpPr>
          <p:nvPr>
            <p:ph type="body" idx="1"/>
          </p:nvPr>
        </p:nvSpPr>
        <p:spPr/>
        <p:txBody>
          <a:bodyPr/>
          <a:lstStyle/>
          <a:p>
            <a:pPr marL="609600" indent="-609600">
              <a:lnSpc>
                <a:spcPct val="90000"/>
              </a:lnSpc>
              <a:buFontTx/>
              <a:buAutoNum type="arabicPeriod" startAt="4"/>
            </a:pPr>
            <a:r>
              <a:rPr lang="id-ID" sz="2800"/>
              <a:t>Jika terdapat sumber tak bebas, maka untuk mencari nilai tahanan pengganti Nortonnya didapatkan dengan cara .</a:t>
            </a:r>
            <a:endParaRPr lang="en-US" sz="2800"/>
          </a:p>
          <a:p>
            <a:pPr marL="609600" indent="-609600">
              <a:lnSpc>
                <a:spcPct val="90000"/>
              </a:lnSpc>
              <a:buFontTx/>
              <a:buAutoNum type="arabicPeriod" startAt="4"/>
            </a:pPr>
            <a:r>
              <a:rPr lang="id-ID" sz="2800"/>
              <a:t>Untuk mencari Voc pada terminal titik a-b tersebut dibuka dan dicari tegangan pada titik tersebut (Vab = Voc).</a:t>
            </a:r>
            <a:endParaRPr lang="en-US" sz="2800"/>
          </a:p>
          <a:p>
            <a:pPr marL="609600" indent="-609600">
              <a:lnSpc>
                <a:spcPct val="90000"/>
              </a:lnSpc>
              <a:buFontTx/>
              <a:buAutoNum type="arabicPeriod" startAt="4"/>
            </a:pPr>
            <a:r>
              <a:rPr lang="id-ID" sz="2800"/>
              <a:t>Gambarkan kembali rangkaian pengganti Nortonnya, kemudian pasangkan kembali komponen yang tadi dilepas dan hitung parameter yang ditanyakan.</a:t>
            </a:r>
            <a:endParaRPr lang="en-US" sz="2800"/>
          </a:p>
          <a:p>
            <a:pPr marL="609600" indent="-609600">
              <a:lnSpc>
                <a:spcPct val="90000"/>
              </a:lnSpc>
              <a:buFontTx/>
              <a:buAutoNum type="arabicPeriod" startAt="4"/>
            </a:pPr>
            <a:endParaRPr lang="en-US" sz="2800"/>
          </a:p>
        </p:txBody>
      </p:sp>
    </p:spTree>
    <p:extLst>
      <p:ext uri="{BB962C8B-B14F-4D97-AF65-F5344CB8AC3E}">
        <p14:creationId xmlns:p14="http://schemas.microsoft.com/office/powerpoint/2010/main" val="3407332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5EAC8E10-C85E-41CC-BC61-CFDBFECBAD3B}" type="slidenum">
              <a:rPr lang="en-US" smtClean="0"/>
              <a:pPr/>
              <a:t>22</a:t>
            </a:fld>
            <a:endParaRPr lang="en-US"/>
          </a:p>
        </p:txBody>
      </p:sp>
      <p:pic>
        <p:nvPicPr>
          <p:cNvPr id="5" name="Picture 2"/>
          <p:cNvPicPr>
            <a:picLocks noChangeAspect="1" noChangeArrowheads="1"/>
          </p:cNvPicPr>
          <p:nvPr/>
        </p:nvPicPr>
        <p:blipFill>
          <a:blip r:embed="rId2"/>
          <a:srcRect/>
          <a:stretch>
            <a:fillRect/>
          </a:stretch>
        </p:blipFill>
        <p:spPr bwMode="auto">
          <a:xfrm>
            <a:off x="1059129" y="1828800"/>
            <a:ext cx="6484671" cy="3048000"/>
          </a:xfrm>
          <a:prstGeom prst="rect">
            <a:avLst/>
          </a:prstGeom>
          <a:noFill/>
          <a:ln w="9525">
            <a:noFill/>
            <a:miter lim="800000"/>
            <a:headEnd/>
            <a:tailEnd/>
          </a:ln>
          <a:effectLst/>
        </p:spPr>
      </p:pic>
    </p:spTree>
    <p:extLst>
      <p:ext uri="{BB962C8B-B14F-4D97-AF65-F5344CB8AC3E}">
        <p14:creationId xmlns:p14="http://schemas.microsoft.com/office/powerpoint/2010/main" val="2010269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9FF88607-45B9-440A-A6DA-B9FE2194579A}" type="slidenum">
              <a:rPr lang="en-US"/>
              <a:pPr/>
              <a:t>23</a:t>
            </a:fld>
            <a:endParaRPr lang="en-US"/>
          </a:p>
        </p:txBody>
      </p:sp>
      <p:sp>
        <p:nvSpPr>
          <p:cNvPr id="177154" name="Rectangle 2"/>
          <p:cNvSpPr>
            <a:spLocks noGrp="1" noChangeArrowheads="1"/>
          </p:cNvSpPr>
          <p:nvPr>
            <p:ph type="title"/>
          </p:nvPr>
        </p:nvSpPr>
        <p:spPr/>
        <p:txBody>
          <a:bodyPr/>
          <a:lstStyle/>
          <a:p>
            <a:pPr marL="838200" indent="-838200">
              <a:buFontTx/>
              <a:buAutoNum type="arabicPeriod" startAt="5"/>
            </a:pPr>
            <a:r>
              <a:rPr lang="id-ID" sz="4000"/>
              <a:t>Teorema Transformasi Sumber</a:t>
            </a:r>
            <a:endParaRPr lang="en-US" sz="4000"/>
          </a:p>
        </p:txBody>
      </p:sp>
      <p:sp>
        <p:nvSpPr>
          <p:cNvPr id="177155" name="Rectangle 3"/>
          <p:cNvSpPr>
            <a:spLocks noGrp="1" noChangeArrowheads="1"/>
          </p:cNvSpPr>
          <p:nvPr>
            <p:ph type="body" idx="1"/>
          </p:nvPr>
        </p:nvSpPr>
        <p:spPr/>
        <p:txBody>
          <a:bodyPr/>
          <a:lstStyle/>
          <a:p>
            <a:pPr>
              <a:buFontTx/>
              <a:buNone/>
            </a:pPr>
            <a:r>
              <a:rPr lang="en-US"/>
              <a:t>	</a:t>
            </a:r>
            <a:r>
              <a:rPr lang="id-ID"/>
              <a:t>Sumber tegangan yang dihubungserikan dengan resistansi mempunyai karakteristik yang sama atau ekivalen dengan sumber arus yang dihubungparalelkan dengan resistansi yang sama atau sebaliknya</a:t>
            </a:r>
            <a:r>
              <a:rPr lang="en-US"/>
              <a:t> </a:t>
            </a:r>
          </a:p>
        </p:txBody>
      </p:sp>
      <p:sp>
        <p:nvSpPr>
          <p:cNvPr id="177157" name="Rectangle 5"/>
          <p:cNvSpPr>
            <a:spLocks noChangeArrowheads="1"/>
          </p:cNvSpPr>
          <p:nvPr/>
        </p:nvSpPr>
        <p:spPr bwMode="auto">
          <a:xfrm>
            <a:off x="0" y="2843213"/>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77156" name="Object 4"/>
          <p:cNvGraphicFramePr>
            <a:graphicFrameLocks noChangeAspect="1"/>
          </p:cNvGraphicFramePr>
          <p:nvPr/>
        </p:nvGraphicFramePr>
        <p:xfrm>
          <a:off x="1066800" y="4191000"/>
          <a:ext cx="6553200" cy="2178050"/>
        </p:xfrm>
        <a:graphic>
          <a:graphicData uri="http://schemas.openxmlformats.org/presentationml/2006/ole">
            <mc:AlternateContent xmlns:mc="http://schemas.openxmlformats.org/markup-compatibility/2006">
              <mc:Choice xmlns:v="urn:schemas-microsoft-com:vml" Requires="v">
                <p:oleObj spid="_x0000_s4098" name="Visio" r:id="rId3" imgW="3519526" imgH="1171042" progId="Visio.Drawing.11">
                  <p:embed/>
                </p:oleObj>
              </mc:Choice>
              <mc:Fallback>
                <p:oleObj name="Visio" r:id="rId3" imgW="3519526" imgH="1171042"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4191000"/>
                        <a:ext cx="6553200" cy="2178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87246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4B30C6BC-74F5-45EC-AD99-A1F3E60BE3B2}" type="slidenum">
              <a:rPr lang="en-US"/>
              <a:pPr/>
              <a:t>24</a:t>
            </a:fld>
            <a:endParaRPr lang="en-US"/>
          </a:p>
        </p:txBody>
      </p:sp>
      <p:sp>
        <p:nvSpPr>
          <p:cNvPr id="178178" name="Rectangle 2"/>
          <p:cNvSpPr>
            <a:spLocks noGrp="1" noChangeArrowheads="1"/>
          </p:cNvSpPr>
          <p:nvPr>
            <p:ph type="title"/>
          </p:nvPr>
        </p:nvSpPr>
        <p:spPr/>
        <p:txBody>
          <a:bodyPr/>
          <a:lstStyle/>
          <a:p>
            <a:pPr marL="762000" indent="-762000" algn="l">
              <a:buFontTx/>
              <a:buAutoNum type="arabicPeriod" startAt="6"/>
            </a:pPr>
            <a:r>
              <a:rPr lang="id-ID" sz="4000"/>
              <a:t>Teorema Transfer Daya Maksimum</a:t>
            </a:r>
            <a:endParaRPr lang="en-US" sz="4000"/>
          </a:p>
        </p:txBody>
      </p:sp>
      <p:sp>
        <p:nvSpPr>
          <p:cNvPr id="178179" name="Rectangle 3"/>
          <p:cNvSpPr>
            <a:spLocks noGrp="1" noChangeArrowheads="1"/>
          </p:cNvSpPr>
          <p:nvPr>
            <p:ph type="body" idx="1"/>
          </p:nvPr>
        </p:nvSpPr>
        <p:spPr/>
        <p:txBody>
          <a:bodyPr/>
          <a:lstStyle/>
          <a:p>
            <a:pPr>
              <a:buFontTx/>
              <a:buNone/>
            </a:pPr>
            <a:r>
              <a:rPr lang="en-US" i="1"/>
              <a:t>	</a:t>
            </a:r>
            <a:r>
              <a:rPr lang="id-ID" i="1"/>
              <a:t>Transfer daya maksimum terjadi jika nilai resistansi beban samadengan nilai resistansi sumber, baik dipasang seri dengan sumber tegangan ataupun dipasang paralel dengan sumber arus</a:t>
            </a:r>
            <a:r>
              <a:rPr lang="en-US"/>
              <a:t> </a:t>
            </a:r>
          </a:p>
        </p:txBody>
      </p:sp>
      <p:pic>
        <p:nvPicPr>
          <p:cNvPr id="178181" name="Picture 5"/>
          <p:cNvPicPr>
            <a:picLocks noChangeAspect="1" noChangeArrowheads="1"/>
          </p:cNvPicPr>
          <p:nvPr/>
        </p:nvPicPr>
        <p:blipFill>
          <a:blip r:embed="rId2"/>
          <a:srcRect/>
          <a:stretch>
            <a:fillRect/>
          </a:stretch>
        </p:blipFill>
        <p:spPr bwMode="auto">
          <a:xfrm>
            <a:off x="2057400" y="4191000"/>
            <a:ext cx="3505200" cy="2284413"/>
          </a:xfrm>
          <a:prstGeom prst="rect">
            <a:avLst/>
          </a:prstGeom>
          <a:noFill/>
          <a:ln w="9525">
            <a:noFill/>
            <a:miter lim="800000"/>
            <a:headEnd/>
            <a:tailEnd/>
          </a:ln>
          <a:effectLst/>
        </p:spPr>
      </p:pic>
    </p:spTree>
    <p:extLst>
      <p:ext uri="{BB962C8B-B14F-4D97-AF65-F5344CB8AC3E}">
        <p14:creationId xmlns:p14="http://schemas.microsoft.com/office/powerpoint/2010/main" val="591725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8B869B4-29AB-46CF-B0D4-3792A41CD25D}" type="slidenum">
              <a:rPr lang="en-US"/>
              <a:pPr/>
              <a:t>25</a:t>
            </a:fld>
            <a:endParaRPr lang="en-US"/>
          </a:p>
        </p:txBody>
      </p:sp>
      <p:sp>
        <p:nvSpPr>
          <p:cNvPr id="179202" name="Rectangle 2"/>
          <p:cNvSpPr>
            <a:spLocks noGrp="1" noChangeArrowheads="1"/>
          </p:cNvSpPr>
          <p:nvPr>
            <p:ph type="title"/>
          </p:nvPr>
        </p:nvSpPr>
        <p:spPr/>
        <p:txBody>
          <a:bodyPr/>
          <a:lstStyle/>
          <a:p>
            <a:endParaRPr lang="en-US"/>
          </a:p>
        </p:txBody>
      </p:sp>
      <p:sp>
        <p:nvSpPr>
          <p:cNvPr id="179203" name="Rectangle 3"/>
          <p:cNvSpPr>
            <a:spLocks noGrp="1" noChangeArrowheads="1"/>
          </p:cNvSpPr>
          <p:nvPr>
            <p:ph type="body" idx="1"/>
          </p:nvPr>
        </p:nvSpPr>
        <p:spPr/>
        <p:txBody>
          <a:bodyPr/>
          <a:lstStyle/>
          <a:p>
            <a:r>
              <a:rPr lang="id-ID" dirty="0"/>
              <a:t>Teorema transfer daya maksimum adalah daya maksimum yang dikirimkan ketika beban RL samadengan beban intern sumber Rg</a:t>
            </a:r>
            <a:r>
              <a:rPr lang="en-US" dirty="0"/>
              <a:t> </a:t>
            </a:r>
          </a:p>
        </p:txBody>
      </p:sp>
    </p:spTree>
    <p:extLst>
      <p:ext uri="{BB962C8B-B14F-4D97-AF65-F5344CB8AC3E}">
        <p14:creationId xmlns:p14="http://schemas.microsoft.com/office/powerpoint/2010/main" val="4046879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028FF89-FBCC-4420-BA38-FA006B896837}" type="slidenum">
              <a:rPr lang="en-US"/>
              <a:pPr/>
              <a:t>3</a:t>
            </a:fld>
            <a:endParaRPr lang="en-US"/>
          </a:p>
        </p:txBody>
      </p:sp>
      <p:sp>
        <p:nvSpPr>
          <p:cNvPr id="159746" name="Rectangle 2"/>
          <p:cNvSpPr>
            <a:spLocks noGrp="1" noChangeArrowheads="1"/>
          </p:cNvSpPr>
          <p:nvPr>
            <p:ph type="title"/>
          </p:nvPr>
        </p:nvSpPr>
        <p:spPr/>
        <p:txBody>
          <a:bodyPr/>
          <a:lstStyle/>
          <a:p>
            <a:endParaRPr lang="en-US"/>
          </a:p>
        </p:txBody>
      </p:sp>
      <p:sp>
        <p:nvSpPr>
          <p:cNvPr id="159747" name="Rectangle 3"/>
          <p:cNvSpPr>
            <a:spLocks noGrp="1" noChangeArrowheads="1"/>
          </p:cNvSpPr>
          <p:nvPr>
            <p:ph type="body" idx="1"/>
          </p:nvPr>
        </p:nvSpPr>
        <p:spPr/>
        <p:txBody>
          <a:bodyPr/>
          <a:lstStyle/>
          <a:p>
            <a:pPr marL="609600" indent="-609600">
              <a:buFontTx/>
              <a:buAutoNum type="arabicPeriod"/>
            </a:pPr>
            <a:r>
              <a:rPr lang="id-ID"/>
              <a:t>Teorema Superposisi</a:t>
            </a:r>
          </a:p>
          <a:p>
            <a:pPr marL="609600" indent="-609600">
              <a:buFontTx/>
              <a:buAutoNum type="arabicPeriod"/>
            </a:pPr>
            <a:r>
              <a:rPr lang="id-ID"/>
              <a:t>Teorema Substitusi</a:t>
            </a:r>
          </a:p>
          <a:p>
            <a:pPr marL="609600" indent="-609600">
              <a:buFontTx/>
              <a:buAutoNum type="arabicPeriod"/>
            </a:pPr>
            <a:r>
              <a:rPr lang="id-ID"/>
              <a:t>Teorema Thevenin</a:t>
            </a:r>
          </a:p>
          <a:p>
            <a:pPr marL="609600" indent="-609600">
              <a:buFontTx/>
              <a:buAutoNum type="arabicPeriod"/>
            </a:pPr>
            <a:r>
              <a:rPr lang="id-ID"/>
              <a:t>Teorema Norton</a:t>
            </a:r>
          </a:p>
          <a:p>
            <a:pPr marL="609600" indent="-609600">
              <a:buFontTx/>
              <a:buAutoNum type="arabicPeriod"/>
            </a:pPr>
            <a:r>
              <a:rPr lang="id-ID"/>
              <a:t>Teorema Transformasi Sumber</a:t>
            </a:r>
          </a:p>
          <a:p>
            <a:pPr marL="609600" indent="-609600">
              <a:buFontTx/>
              <a:buAutoNum type="arabicPeriod"/>
            </a:pPr>
            <a:r>
              <a:rPr lang="id-ID"/>
              <a:t>Teorema Transfer Daya Maksimum</a:t>
            </a:r>
            <a:endParaRPr lang="en-US"/>
          </a:p>
        </p:txBody>
      </p:sp>
    </p:spTree>
    <p:extLst>
      <p:ext uri="{BB962C8B-B14F-4D97-AF65-F5344CB8AC3E}">
        <p14:creationId xmlns:p14="http://schemas.microsoft.com/office/powerpoint/2010/main" val="3980087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7DD6131-1D39-4F4E-BA26-52A037BAA2F6}" type="slidenum">
              <a:rPr lang="en-US"/>
              <a:pPr/>
              <a:t>4</a:t>
            </a:fld>
            <a:endParaRPr lang="en-US"/>
          </a:p>
        </p:txBody>
      </p:sp>
      <p:sp>
        <p:nvSpPr>
          <p:cNvPr id="160770" name="Rectangle 2"/>
          <p:cNvSpPr>
            <a:spLocks noGrp="1" noChangeArrowheads="1"/>
          </p:cNvSpPr>
          <p:nvPr>
            <p:ph type="title"/>
          </p:nvPr>
        </p:nvSpPr>
        <p:spPr/>
        <p:txBody>
          <a:bodyPr/>
          <a:lstStyle/>
          <a:p>
            <a:pPr marL="838200" indent="-838200" algn="l">
              <a:buFontTx/>
              <a:buAutoNum type="arabicPeriod"/>
            </a:pPr>
            <a:r>
              <a:rPr lang="id-ID"/>
              <a:t>Teorema Superposisi</a:t>
            </a:r>
            <a:endParaRPr lang="en-US"/>
          </a:p>
        </p:txBody>
      </p:sp>
      <p:sp>
        <p:nvSpPr>
          <p:cNvPr id="160771" name="Rectangle 3"/>
          <p:cNvSpPr>
            <a:spLocks noGrp="1" noChangeArrowheads="1"/>
          </p:cNvSpPr>
          <p:nvPr>
            <p:ph type="body" idx="1"/>
          </p:nvPr>
        </p:nvSpPr>
        <p:spPr/>
        <p:txBody>
          <a:bodyPr/>
          <a:lstStyle/>
          <a:p>
            <a:pPr>
              <a:buFontTx/>
              <a:buNone/>
            </a:pPr>
            <a:r>
              <a:rPr lang="en-US" i="1"/>
              <a:t>	</a:t>
            </a:r>
            <a:r>
              <a:rPr lang="id-ID" i="1"/>
              <a:t>Menjumlah aljabarkan tegangan/ arus yang disebabkan tiap sumber bebas yang bekerja sendiri, dengan semua sumber tegangan/ arus bebas lainnya diganti dengan tahanan dalamnya</a:t>
            </a:r>
            <a:r>
              <a:rPr lang="en-US"/>
              <a:t> </a:t>
            </a:r>
          </a:p>
        </p:txBody>
      </p:sp>
    </p:spTree>
    <p:extLst>
      <p:ext uri="{BB962C8B-B14F-4D97-AF65-F5344CB8AC3E}">
        <p14:creationId xmlns:p14="http://schemas.microsoft.com/office/powerpoint/2010/main" val="3082560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7D36C78-5BEE-4B03-8E38-D7C5EDBDA5B2}" type="slidenum">
              <a:rPr lang="en-US"/>
              <a:pPr/>
              <a:t>5</a:t>
            </a:fld>
            <a:endParaRPr lang="en-US"/>
          </a:p>
        </p:txBody>
      </p:sp>
      <p:sp>
        <p:nvSpPr>
          <p:cNvPr id="161805" name="Rectangle 13"/>
          <p:cNvSpPr>
            <a:spLocks noGrp="1" noChangeArrowheads="1"/>
          </p:cNvSpPr>
          <p:nvPr>
            <p:ph type="title"/>
          </p:nvPr>
        </p:nvSpPr>
        <p:spPr/>
        <p:txBody>
          <a:bodyPr/>
          <a:lstStyle/>
          <a:p>
            <a:endParaRPr lang="en-US"/>
          </a:p>
        </p:txBody>
      </p:sp>
      <p:graphicFrame>
        <p:nvGraphicFramePr>
          <p:cNvPr id="2" name="Diagram 1"/>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4406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6108A6A-A7CE-4474-A2C9-9CA76D726D98}" type="slidenum">
              <a:rPr lang="en-US"/>
              <a:pPr/>
              <a:t>6</a:t>
            </a:fld>
            <a:endParaRPr lang="en-US"/>
          </a:p>
        </p:txBody>
      </p:sp>
      <p:sp>
        <p:nvSpPr>
          <p:cNvPr id="163842" name="Rectangle 2"/>
          <p:cNvSpPr>
            <a:spLocks noGrp="1" noChangeArrowheads="1"/>
          </p:cNvSpPr>
          <p:nvPr>
            <p:ph type="title"/>
          </p:nvPr>
        </p:nvSpPr>
        <p:spPr/>
        <p:txBody>
          <a:bodyPr/>
          <a:lstStyle/>
          <a:p>
            <a:pPr algn="l"/>
            <a:r>
              <a:rPr lang="id-ID" sz="4000"/>
              <a:t>Teorema Superposisi untuk Sumber Bebas</a:t>
            </a:r>
            <a:endParaRPr lang="en-US" sz="4000"/>
          </a:p>
        </p:txBody>
      </p:sp>
      <p:sp>
        <p:nvSpPr>
          <p:cNvPr id="163843" name="Rectangle 3"/>
          <p:cNvSpPr>
            <a:spLocks noGrp="1" noChangeArrowheads="1"/>
          </p:cNvSpPr>
          <p:nvPr>
            <p:ph type="body" idx="1"/>
          </p:nvPr>
        </p:nvSpPr>
        <p:spPr/>
        <p:txBody>
          <a:bodyPr/>
          <a:lstStyle/>
          <a:p>
            <a:pPr>
              <a:buFontTx/>
              <a:buNone/>
            </a:pPr>
            <a:r>
              <a:rPr lang="en-US"/>
              <a:t>	</a:t>
            </a:r>
            <a:r>
              <a:rPr lang="id-ID"/>
              <a:t>Untuk penerapan teorema superposisi pada sumber bebas, jika terdapat n buah sumber bebas maka terdapat n buah keadaan yang dihasilkan pada saat masing-masing sumber bebas tersebut aktif</a:t>
            </a:r>
            <a:r>
              <a:rPr lang="en-US"/>
              <a:t> </a:t>
            </a:r>
          </a:p>
        </p:txBody>
      </p:sp>
    </p:spTree>
    <p:extLst>
      <p:ext uri="{BB962C8B-B14F-4D97-AF65-F5344CB8AC3E}">
        <p14:creationId xmlns:p14="http://schemas.microsoft.com/office/powerpoint/2010/main" val="77269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5EAC8E10-C85E-41CC-BC61-CFDBFECBAD3B}" type="slidenum">
              <a:rPr lang="en-US" smtClean="0"/>
              <a:pPr/>
              <a:t>7</a:t>
            </a:fld>
            <a:endParaRPr lang="en-US"/>
          </a:p>
        </p:txBody>
      </p:sp>
      <p:pic>
        <p:nvPicPr>
          <p:cNvPr id="198658" name="Picture 2"/>
          <p:cNvPicPr>
            <a:picLocks noChangeAspect="1" noChangeArrowheads="1"/>
          </p:cNvPicPr>
          <p:nvPr/>
        </p:nvPicPr>
        <p:blipFill>
          <a:blip r:embed="rId2"/>
          <a:srcRect/>
          <a:stretch>
            <a:fillRect/>
          </a:stretch>
        </p:blipFill>
        <p:spPr bwMode="auto">
          <a:xfrm>
            <a:off x="1752600" y="1600200"/>
            <a:ext cx="5936885" cy="3733800"/>
          </a:xfrm>
          <a:prstGeom prst="rect">
            <a:avLst/>
          </a:prstGeom>
          <a:noFill/>
          <a:ln w="9525">
            <a:noFill/>
            <a:miter lim="800000"/>
            <a:headEnd/>
            <a:tailEnd/>
          </a:ln>
          <a:effectLst/>
        </p:spPr>
      </p:pic>
    </p:spTree>
    <p:extLst>
      <p:ext uri="{BB962C8B-B14F-4D97-AF65-F5344CB8AC3E}">
        <p14:creationId xmlns:p14="http://schemas.microsoft.com/office/powerpoint/2010/main" val="2799332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5849656-23A8-44E5-9576-F2FF1F6FE4A5}" type="slidenum">
              <a:rPr lang="en-US"/>
              <a:pPr/>
              <a:t>8</a:t>
            </a:fld>
            <a:endParaRPr lang="en-US"/>
          </a:p>
        </p:txBody>
      </p:sp>
      <p:sp>
        <p:nvSpPr>
          <p:cNvPr id="164866" name="Rectangle 2"/>
          <p:cNvSpPr>
            <a:spLocks noGrp="1" noChangeArrowheads="1"/>
          </p:cNvSpPr>
          <p:nvPr>
            <p:ph type="title"/>
          </p:nvPr>
        </p:nvSpPr>
        <p:spPr/>
        <p:txBody>
          <a:bodyPr/>
          <a:lstStyle/>
          <a:p>
            <a:pPr algn="l"/>
            <a:r>
              <a:rPr lang="id-ID" sz="4000"/>
              <a:t>Teorema Superposisi untuk Sumber Tak Bebas</a:t>
            </a:r>
            <a:r>
              <a:rPr lang="en-US" sz="4000"/>
              <a:t> </a:t>
            </a:r>
          </a:p>
        </p:txBody>
      </p:sp>
      <p:sp>
        <p:nvSpPr>
          <p:cNvPr id="164867" name="Rectangle 3"/>
          <p:cNvSpPr>
            <a:spLocks noGrp="1" noChangeArrowheads="1"/>
          </p:cNvSpPr>
          <p:nvPr>
            <p:ph type="body" idx="1"/>
          </p:nvPr>
        </p:nvSpPr>
        <p:spPr/>
        <p:txBody>
          <a:bodyPr/>
          <a:lstStyle/>
          <a:p>
            <a:pPr>
              <a:buFontTx/>
              <a:buNone/>
            </a:pPr>
            <a:r>
              <a:rPr lang="en-US"/>
              <a:t>	</a:t>
            </a:r>
            <a:r>
              <a:rPr lang="id-ID"/>
              <a:t>Untuk penerapan teorema superposisi jika terdapat sumber tak bebas, maka penjumlahan aljabar sumber yang aktif adalah sejumlah sumber bebasnya, atau jika terdapat n buah sumber bebas dan terdapat minimal satu sumber tak bebasnya, maka teorema superposisinya adalah menjumlahkan keadaan masing-masing sumber bebasnya</a:t>
            </a:r>
            <a:r>
              <a:rPr lang="en-US"/>
              <a:t> </a:t>
            </a:r>
          </a:p>
        </p:txBody>
      </p:sp>
    </p:spTree>
    <p:extLst>
      <p:ext uri="{BB962C8B-B14F-4D97-AF65-F5344CB8AC3E}">
        <p14:creationId xmlns:p14="http://schemas.microsoft.com/office/powerpoint/2010/main" val="3165060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5EAC8E10-C85E-41CC-BC61-CFDBFECBAD3B}" type="slidenum">
              <a:rPr lang="en-US" smtClean="0"/>
              <a:pPr/>
              <a:t>9</a:t>
            </a:fld>
            <a:endParaRPr lang="en-US"/>
          </a:p>
        </p:txBody>
      </p:sp>
      <p:pic>
        <p:nvPicPr>
          <p:cNvPr id="199682" name="Picture 2"/>
          <p:cNvPicPr>
            <a:picLocks noChangeAspect="1" noChangeArrowheads="1"/>
          </p:cNvPicPr>
          <p:nvPr/>
        </p:nvPicPr>
        <p:blipFill>
          <a:blip r:embed="rId2"/>
          <a:srcRect/>
          <a:stretch>
            <a:fillRect/>
          </a:stretch>
        </p:blipFill>
        <p:spPr bwMode="auto">
          <a:xfrm>
            <a:off x="1059129" y="1828800"/>
            <a:ext cx="6484671" cy="3048000"/>
          </a:xfrm>
          <a:prstGeom prst="rect">
            <a:avLst/>
          </a:prstGeom>
          <a:noFill/>
          <a:ln w="9525">
            <a:noFill/>
            <a:miter lim="800000"/>
            <a:headEnd/>
            <a:tailEnd/>
          </a:ln>
          <a:effectLst/>
        </p:spPr>
      </p:pic>
    </p:spTree>
    <p:extLst>
      <p:ext uri="{BB962C8B-B14F-4D97-AF65-F5344CB8AC3E}">
        <p14:creationId xmlns:p14="http://schemas.microsoft.com/office/powerpoint/2010/main" val="3383101778"/>
      </p:ext>
    </p:extLst>
  </p:cSld>
  <p:clrMapOvr>
    <a:masterClrMapping/>
  </p:clrMapOvr>
</p:sld>
</file>

<file path=ppt/theme/theme1.xml><?xml version="1.0" encoding="utf-8"?>
<a:theme xmlns:a="http://schemas.openxmlformats.org/drawingml/2006/main" name="SEE Tel-U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SEE Tel-U Template v2</Template>
  <TotalTime>8</TotalTime>
  <Words>398</Words>
  <Application>Microsoft Office PowerPoint</Application>
  <PresentationFormat>On-screen Show (4:3)</PresentationFormat>
  <Paragraphs>71</Paragraphs>
  <Slides>25</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1" baseType="lpstr">
      <vt:lpstr>Arial</vt:lpstr>
      <vt:lpstr>Calibri</vt:lpstr>
      <vt:lpstr>Calibri Light</vt:lpstr>
      <vt:lpstr>SEE Tel-U Template</vt:lpstr>
      <vt:lpstr>CorelDRAW</vt:lpstr>
      <vt:lpstr>Visio</vt:lpstr>
      <vt:lpstr>Bab 5. Teorema Rangkaian</vt:lpstr>
      <vt:lpstr>Pengertian Teorema</vt:lpstr>
      <vt:lpstr>PowerPoint Presentation</vt:lpstr>
      <vt:lpstr>Teorema Superposisi</vt:lpstr>
      <vt:lpstr>PowerPoint Presentation</vt:lpstr>
      <vt:lpstr>Teorema Superposisi untuk Sumber Bebas</vt:lpstr>
      <vt:lpstr>PowerPoint Presentation</vt:lpstr>
      <vt:lpstr>Teorema Superposisi untuk Sumber Tak Bebas </vt:lpstr>
      <vt:lpstr>PowerPoint Presentation</vt:lpstr>
      <vt:lpstr>Teorema Substitusi</vt:lpstr>
      <vt:lpstr>PowerPoint Presentation</vt:lpstr>
      <vt:lpstr>PowerPoint Presentation</vt:lpstr>
      <vt:lpstr>Teorema Thevenin</vt:lpstr>
      <vt:lpstr>PowerPoint Presentation</vt:lpstr>
      <vt:lpstr>PowerPoint Presentation</vt:lpstr>
      <vt:lpstr>PowerPoint Presentation</vt:lpstr>
      <vt:lpstr>PowerPoint Presentation</vt:lpstr>
      <vt:lpstr>Teorema Norton</vt:lpstr>
      <vt:lpstr>PowerPoint Presentation</vt:lpstr>
      <vt:lpstr>PowerPoint Presentation</vt:lpstr>
      <vt:lpstr>PowerPoint Presentation</vt:lpstr>
      <vt:lpstr>PowerPoint Presentation</vt:lpstr>
      <vt:lpstr>Teorema Transformasi Sumber</vt:lpstr>
      <vt:lpstr>Teorema Transfer Daya Maksimum</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dc:creator>
  <cp:lastModifiedBy>Own</cp:lastModifiedBy>
  <cp:revision>2</cp:revision>
  <dcterms:created xsi:type="dcterms:W3CDTF">2016-09-25T13:13:09Z</dcterms:created>
  <dcterms:modified xsi:type="dcterms:W3CDTF">2016-09-25T13:21:20Z</dcterms:modified>
</cp:coreProperties>
</file>