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3"/>
            <a:ext cx="7772400" cy="230425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2108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939799"/>
            <a:ext cx="1971675" cy="52371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39799"/>
            <a:ext cx="5800725" cy="5237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458032"/>
          </a:xfrm>
        </p:spPr>
        <p:txBody>
          <a:bodyPr>
            <a:noAutofit/>
          </a:bodyPr>
          <a:lstStyle>
            <a:lvl1pPr>
              <a:defRPr sz="320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414338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4000"/>
            <a:ext cx="38862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4000"/>
            <a:ext cx="38862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14400"/>
            <a:ext cx="7886700" cy="7762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0080"/>
            <a:ext cx="7886700" cy="420688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0988"/>
              </p:ext>
            </p:extLst>
          </p:nvPr>
        </p:nvGraphicFramePr>
        <p:xfrm>
          <a:off x="-12700" y="6249988"/>
          <a:ext cx="91567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CorelDRAW" r:id="rId14" imgW="6841112" imgH="478322" progId="">
                  <p:embed/>
                </p:oleObj>
              </mc:Choice>
              <mc:Fallback>
                <p:oleObj name="CorelDRAW" r:id="rId14" imgW="6841112" imgH="47832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700" y="6249988"/>
                        <a:ext cx="9156700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08720"/>
            <a:ext cx="78867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550352"/>
            <a:ext cx="7886700" cy="462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8463" y="63531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7" name="Object 1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22742"/>
              </p:ext>
            </p:extLst>
          </p:nvPr>
        </p:nvGraphicFramePr>
        <p:xfrm>
          <a:off x="212110" y="157162"/>
          <a:ext cx="1551578" cy="534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CorelDRAW" r:id="rId16" imgW="1293557" imgH="445660" progId="">
                  <p:embed/>
                </p:oleObj>
              </mc:Choice>
              <mc:Fallback>
                <p:oleObj name="CorelDRAW" r:id="rId16" imgW="1293557" imgH="4456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10" y="157162"/>
                        <a:ext cx="1551578" cy="534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0"/>
            <a:ext cx="9144000" cy="100013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812704"/>
            <a:ext cx="9144000" cy="27432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52400"/>
            <a:ext cx="2340000" cy="6058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../S1_15_16/Master/Latihan%20KD-Hukum%20Ohm%20(Arus).jnt" TargetMode="External"/><Relationship Id="rId2" Type="http://schemas.openxmlformats.org/officeDocument/2006/relationships/hyperlink" Target="../../S1_15_16/Master/Latihan%20KD-Hukum%20Ohm%20(Tegangan).j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../../S1_15_16/Master/Latihan%20KD-Hukum%20Ohm%20(Sumber%20Tak%20Bebas).jnt" TargetMode="External"/><Relationship Id="rId4" Type="http://schemas.openxmlformats.org/officeDocument/2006/relationships/hyperlink" Target="../../S1_15_16/Master/Latihan%20KD-Hukum%20Ohm%20(Tegangan-Arus).jn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Bab 2</a:t>
            </a:r>
            <a:br>
              <a:rPr lang="en-US" dirty="0" smtClean="0"/>
            </a:b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Mohamad </a:t>
            </a:r>
            <a:r>
              <a:rPr lang="en-US" dirty="0" err="1" smtClean="0"/>
              <a:t>Ramdhani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altLang="en-US" smtClean="0"/>
              <a:t>1. Berapakah arus 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altLang="en-US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09800"/>
            <a:ext cx="346710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812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altLang="en-US" smtClean="0"/>
              <a:t>2. Berapakah arus 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altLang="en-US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95525"/>
            <a:ext cx="3276600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0360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altLang="en-US" smtClean="0"/>
              <a:t>3. Berapakah arus 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altLang="en-US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363" y="2209800"/>
            <a:ext cx="340677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1038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altLang="en-US" smtClean="0"/>
              <a:t>4. Berapakah arus ?</a:t>
            </a:r>
            <a:endParaRPr lang="en-GB" altLang="en-US" smtClean="0"/>
          </a:p>
        </p:txBody>
      </p:sp>
      <p:graphicFrame>
        <p:nvGraphicFramePr>
          <p:cNvPr id="614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50825" y="1557338"/>
          <a:ext cx="8281988" cy="382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r:id="rId3" imgW="3648584" imgH="1685714" progId="">
                  <p:embed/>
                </p:oleObj>
              </mc:Choice>
              <mc:Fallback>
                <p:oleObj r:id="rId3" imgW="3648584" imgH="168571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557338"/>
                        <a:ext cx="8281988" cy="382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5302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altLang="en-US" smtClean="0"/>
              <a:t>5. Berapakah V 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altLang="en-US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138738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8705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altLang="en-US" smtClean="0"/>
              <a:t>6. Berapakah V 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altLang="en-US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76450"/>
            <a:ext cx="4724400" cy="266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8000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altLang="en-US" smtClean="0"/>
              <a:t>7. Berapakah V ?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5334000" cy="300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9127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altLang="en-US" smtClean="0"/>
              <a:t>8. Berapakah v</a:t>
            </a:r>
            <a:r>
              <a:rPr lang="id-ID" altLang="en-US" sz="2400" smtClean="0"/>
              <a:t>1</a:t>
            </a:r>
            <a:r>
              <a:rPr lang="id-ID" altLang="en-US" smtClean="0"/>
              <a:t> ?</a:t>
            </a:r>
          </a:p>
        </p:txBody>
      </p:sp>
      <p:graphicFrame>
        <p:nvGraphicFramePr>
          <p:cNvPr id="10243" name="Object 2"/>
          <p:cNvGraphicFramePr>
            <a:graphicFrameLocks noChangeAspect="1"/>
          </p:cNvGraphicFramePr>
          <p:nvPr/>
        </p:nvGraphicFramePr>
        <p:xfrm>
          <a:off x="1981200" y="1628775"/>
          <a:ext cx="5400675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r:id="rId3" imgW="1924319" imgH="1476190" progId="">
                  <p:embed/>
                </p:oleObj>
              </mc:Choice>
              <mc:Fallback>
                <p:oleObj r:id="rId3" imgW="1924319" imgH="147619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628775"/>
                        <a:ext cx="5400675" cy="414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231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000" dirty="0" err="1" smtClean="0"/>
              <a:t>Penerapan</a:t>
            </a:r>
            <a:r>
              <a:rPr lang="en-US" sz="6000" dirty="0" smtClean="0"/>
              <a:t> </a:t>
            </a:r>
          </a:p>
          <a:p>
            <a:pPr marL="0" indent="0" algn="ctr">
              <a:buNone/>
            </a:pPr>
            <a:r>
              <a:rPr lang="en-US" sz="6000" dirty="0" err="1" smtClean="0"/>
              <a:t>Hukum</a:t>
            </a:r>
            <a:r>
              <a:rPr lang="en-US" sz="6000" dirty="0" smtClean="0"/>
              <a:t> </a:t>
            </a:r>
            <a:r>
              <a:rPr lang="en-US" sz="6000" dirty="0" err="1" smtClean="0"/>
              <a:t>Dasar</a:t>
            </a:r>
            <a:endParaRPr lang="en-US" sz="6000" dirty="0" smtClean="0"/>
          </a:p>
          <a:p>
            <a:r>
              <a:rPr lang="en-US" dirty="0" err="1" smtClean="0">
                <a:hlinkClick r:id="rId2" action="ppaction://hlinkfile"/>
              </a:rPr>
              <a:t>Sumber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err="1" smtClean="0">
                <a:hlinkClick r:id="rId2" action="ppaction://hlinkfile"/>
              </a:rPr>
              <a:t>Tegangan</a:t>
            </a:r>
            <a:endParaRPr lang="en-US" dirty="0" smtClean="0"/>
          </a:p>
          <a:p>
            <a:r>
              <a:rPr lang="en-US" dirty="0" err="1" smtClean="0">
                <a:hlinkClick r:id="rId3" action="ppaction://hlinkfile"/>
              </a:rPr>
              <a:t>Sumber</a:t>
            </a:r>
            <a:r>
              <a:rPr lang="en-US" dirty="0" smtClean="0">
                <a:hlinkClick r:id="rId3" action="ppaction://hlinkfile"/>
              </a:rPr>
              <a:t> </a:t>
            </a:r>
            <a:r>
              <a:rPr lang="en-US" dirty="0" err="1" smtClean="0">
                <a:hlinkClick r:id="rId3" action="ppaction://hlinkfile"/>
              </a:rPr>
              <a:t>Arus</a:t>
            </a:r>
            <a:endParaRPr lang="en-US" dirty="0" smtClean="0"/>
          </a:p>
          <a:p>
            <a:r>
              <a:rPr lang="en-US" dirty="0" err="1" smtClean="0">
                <a:hlinkClick r:id="rId4" action="ppaction://hlinkfile"/>
              </a:rPr>
              <a:t>Sumber</a:t>
            </a:r>
            <a:r>
              <a:rPr lang="en-US" dirty="0" smtClean="0">
                <a:hlinkClick r:id="rId4" action="ppaction://hlinkfile"/>
              </a:rPr>
              <a:t> </a:t>
            </a:r>
            <a:r>
              <a:rPr lang="en-US" dirty="0" err="1" smtClean="0">
                <a:hlinkClick r:id="rId4" action="ppaction://hlinkfile"/>
              </a:rPr>
              <a:t>Tegangan</a:t>
            </a:r>
            <a:r>
              <a:rPr lang="en-US" dirty="0" smtClean="0">
                <a:hlinkClick r:id="rId4" action="ppaction://hlinkfile"/>
              </a:rPr>
              <a:t>- </a:t>
            </a:r>
            <a:r>
              <a:rPr lang="en-US" dirty="0" err="1" smtClean="0">
                <a:hlinkClick r:id="rId4" action="ppaction://hlinkfile"/>
              </a:rPr>
              <a:t>Arus</a:t>
            </a:r>
            <a:endParaRPr lang="en-US" dirty="0" smtClean="0"/>
          </a:p>
          <a:p>
            <a:r>
              <a:rPr lang="en-US" dirty="0" err="1" smtClean="0">
                <a:hlinkClick r:id="rId5" action="ppaction://hlinkfile"/>
              </a:rPr>
              <a:t>Sumber</a:t>
            </a:r>
            <a:r>
              <a:rPr lang="en-US" dirty="0" smtClean="0">
                <a:hlinkClick r:id="rId5" action="ppaction://hlinkfile"/>
              </a:rPr>
              <a:t> </a:t>
            </a:r>
            <a:r>
              <a:rPr lang="en-US" dirty="0" err="1" smtClean="0">
                <a:hlinkClick r:id="rId5" action="ppaction://hlinkfile"/>
              </a:rPr>
              <a:t>Tak</a:t>
            </a:r>
            <a:r>
              <a:rPr lang="en-US" dirty="0" smtClean="0">
                <a:hlinkClick r:id="rId5" action="ppaction://hlinkfile"/>
              </a:rPr>
              <a:t> </a:t>
            </a:r>
            <a:r>
              <a:rPr lang="en-US" dirty="0" err="1" smtClean="0">
                <a:hlinkClick r:id="rId5" action="ppaction://hlinkfile"/>
              </a:rPr>
              <a:t>Bebas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3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37AB59E-6DA3-4D8D-98FD-E4564969BE7B}" type="slidenum">
              <a:rPr lang="en-US" altLang="id-ID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id-ID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id-ID" smtClean="0"/>
              <a:t>Hukum Ohm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545589"/>
            <a:ext cx="7886700" cy="462661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id-ID" smtClean="0"/>
              <a:t>	</a:t>
            </a:r>
            <a:r>
              <a:rPr lang="id-ID" altLang="id-ID" smtClean="0"/>
              <a:t>Jika sebuah penghantar/ hambatan/ resistansi dilewati oleh sebuah arus maka pada kedua ujung penghantar tersebut akan muncul beda potensial</a:t>
            </a:r>
            <a:endParaRPr lang="en-US" altLang="id-ID" smtClean="0"/>
          </a:p>
        </p:txBody>
      </p:sp>
      <p:graphicFrame>
        <p:nvGraphicFramePr>
          <p:cNvPr id="307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954953"/>
              </p:ext>
            </p:extLst>
          </p:nvPr>
        </p:nvGraphicFramePr>
        <p:xfrm>
          <a:off x="3767919" y="3272372"/>
          <a:ext cx="12795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406080" imgH="177480" progId="Equation.3">
                  <p:embed/>
                </p:oleObj>
              </mc:Choice>
              <mc:Fallback>
                <p:oleObj name="Equation" r:id="rId3" imgW="406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919" y="3272372"/>
                        <a:ext cx="127952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752722"/>
              </p:ext>
            </p:extLst>
          </p:nvPr>
        </p:nvGraphicFramePr>
        <p:xfrm>
          <a:off x="3733800" y="4419600"/>
          <a:ext cx="236220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Visio" r:id="rId5" imgW="1397484" imgH="856769" progId="Visio.Drawing.11">
                  <p:embed/>
                </p:oleObj>
              </mc:Choice>
              <mc:Fallback>
                <p:oleObj name="Visio" r:id="rId5" imgW="1397484" imgH="85676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419600"/>
                        <a:ext cx="2362200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021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Dua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nilai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ekstrim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kemungkinan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nilai</a:t>
            </a:r>
            <a:r>
              <a:rPr lang="en-US" altLang="en-US" dirty="0" smtClean="0"/>
              <a:t> R, </a:t>
            </a:r>
            <a:r>
              <a:rPr lang="en-US" altLang="en-US" dirty="0" err="1" smtClean="0"/>
              <a:t>yaitu</a:t>
            </a:r>
            <a:r>
              <a:rPr lang="en-US" altLang="en-US" dirty="0" smtClean="0"/>
              <a:t> R = 0  yang </a:t>
            </a:r>
            <a:r>
              <a:rPr lang="en-US" altLang="en-US" dirty="0" err="1" smtClean="0"/>
              <a:t>disebut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sebagai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rangkaian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tertutup</a:t>
            </a:r>
            <a:r>
              <a:rPr lang="en-US" altLang="en-US" dirty="0" smtClean="0"/>
              <a:t> (</a:t>
            </a:r>
            <a:r>
              <a:rPr lang="en-US" altLang="en-US" dirty="0">
                <a:solidFill>
                  <a:srgbClr val="FF3300"/>
                </a:solidFill>
              </a:rPr>
              <a:t>short circuit</a:t>
            </a:r>
            <a:r>
              <a:rPr lang="en-US" altLang="en-US" dirty="0"/>
              <a:t> </a:t>
            </a:r>
            <a:r>
              <a:rPr lang="en-US" altLang="en-US" dirty="0" smtClean="0"/>
              <a:t>= SC)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R = </a:t>
            </a:r>
            <a:r>
              <a:rPr lang="en-US" altLang="en-US" b="1" dirty="0" smtClean="0">
                <a:sym typeface="Symbol" panose="05050102010706020507" pitchFamily="18" charset="2"/>
              </a:rPr>
              <a:t>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yang </a:t>
            </a:r>
            <a:r>
              <a:rPr lang="en-US" altLang="en-US" dirty="0" err="1" smtClean="0"/>
              <a:t>disebut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rangkaian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terbuka</a:t>
            </a:r>
            <a:r>
              <a:rPr lang="en-US" altLang="en-US" dirty="0" smtClean="0"/>
              <a:t> (</a:t>
            </a:r>
            <a:r>
              <a:rPr lang="en-US" altLang="en-US" dirty="0" smtClean="0">
                <a:solidFill>
                  <a:srgbClr val="FF3300"/>
                </a:solidFill>
              </a:rPr>
              <a:t>open circuit = OC).</a:t>
            </a:r>
          </a:p>
          <a:p>
            <a:pPr marL="0" indent="0">
              <a:buNone/>
            </a:pPr>
            <a:endParaRPr lang="en-US" altLang="en-US" dirty="0" smtClean="0">
              <a:solidFill>
                <a:srgbClr val="FF3300"/>
              </a:solidFill>
            </a:endParaRPr>
          </a:p>
          <a:p>
            <a:pPr marL="0" indent="0">
              <a:buNone/>
            </a:pPr>
            <a:endParaRPr lang="en-US" altLang="en-US" sz="3200" dirty="0">
              <a:solidFill>
                <a:srgbClr val="FF33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6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Konduktansi</a:t>
            </a:r>
            <a:r>
              <a:rPr lang="en-US" dirty="0" smtClean="0"/>
              <a:t> (G)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menghantarkan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, </a:t>
            </a:r>
            <a:r>
              <a:rPr lang="en-US" dirty="0" err="1" smtClean="0"/>
              <a:t>berkebalikan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R, </a:t>
            </a:r>
            <a:r>
              <a:rPr lang="en-US" dirty="0" err="1" smtClean="0"/>
              <a:t>satuannya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mhos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siemens</a:t>
            </a:r>
            <a:endParaRPr lang="en-US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361637"/>
              </p:ext>
            </p:extLst>
          </p:nvPr>
        </p:nvGraphicFramePr>
        <p:xfrm>
          <a:off x="3352800" y="3031807"/>
          <a:ext cx="15240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710891" imgH="393529" progId="Equation.3">
                  <p:embed/>
                </p:oleObj>
              </mc:Choice>
              <mc:Fallback>
                <p:oleObj name="Equation" r:id="rId3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031807"/>
                        <a:ext cx="1524000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320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DFB1521-C461-4297-8BD6-972D4676F84B}" type="slidenum">
              <a:rPr lang="en-US" altLang="id-ID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id-ID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219200"/>
            <a:ext cx="7886700" cy="458032"/>
          </a:xfrm>
        </p:spPr>
        <p:txBody>
          <a:bodyPr/>
          <a:lstStyle/>
          <a:p>
            <a:pPr algn="l" eaLnBrk="1" hangingPunct="1"/>
            <a:r>
              <a:rPr lang="id-ID" altLang="id-ID" sz="4000" dirty="0" smtClean="0"/>
              <a:t>Hukum Kirchoff I / </a:t>
            </a:r>
            <a:r>
              <a:rPr lang="id-ID" altLang="id-ID" sz="4000" i="1" dirty="0" smtClean="0"/>
              <a:t>Kirchoff’s Current Law (KCL)</a:t>
            </a:r>
            <a:endParaRPr lang="en-US" altLang="id-ID" sz="400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id-ID" dirty="0" smtClean="0"/>
              <a:t>	</a:t>
            </a:r>
          </a:p>
          <a:p>
            <a:pPr eaLnBrk="1" hangingPunct="1">
              <a:buFontTx/>
              <a:buNone/>
            </a:pPr>
            <a:r>
              <a:rPr lang="en-US" altLang="id-ID" dirty="0"/>
              <a:t>	</a:t>
            </a:r>
            <a:r>
              <a:rPr lang="id-ID" altLang="id-ID" dirty="0" smtClean="0"/>
              <a:t>Jumlah arus yang memasuki suatu percabangan/ node/ simpul samadengan arus yang meninggalkan percabangan/ node/ simpul</a:t>
            </a:r>
            <a:r>
              <a:rPr lang="en-US" altLang="id-ID" dirty="0" smtClean="0"/>
              <a:t> </a:t>
            </a:r>
          </a:p>
          <a:p>
            <a:pPr eaLnBrk="1" hangingPunct="1">
              <a:buFontTx/>
              <a:buNone/>
            </a:pPr>
            <a:endParaRPr lang="en-US" altLang="id-ID" dirty="0" smtClean="0"/>
          </a:p>
          <a:p>
            <a:pPr eaLnBrk="1" hangingPunct="1">
              <a:buFontTx/>
              <a:buNone/>
            </a:pPr>
            <a:r>
              <a:rPr lang="en-US" altLang="id-ID" dirty="0" smtClean="0">
                <a:sym typeface="Symbol" panose="05050102010706020507" pitchFamily="18" charset="2"/>
              </a:rPr>
              <a:t>	</a:t>
            </a:r>
            <a:r>
              <a:rPr lang="id-ID" altLang="id-ID" dirty="0" smtClean="0">
                <a:sym typeface="Symbol" panose="05050102010706020507" pitchFamily="18" charset="2"/>
              </a:rPr>
              <a:t></a:t>
            </a:r>
            <a:r>
              <a:rPr lang="id-ID" altLang="id-ID" dirty="0" smtClean="0"/>
              <a:t> Arus pada satu titik percabangan = 0    </a:t>
            </a:r>
            <a:endParaRPr lang="id-ID" altLang="id-ID" dirty="0" smtClean="0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id-ID" dirty="0" smtClean="0">
                <a:sym typeface="Symbol" panose="05050102010706020507" pitchFamily="18" charset="2"/>
              </a:rPr>
              <a:t>	</a:t>
            </a:r>
            <a:r>
              <a:rPr lang="id-ID" altLang="id-ID" dirty="0" smtClean="0">
                <a:sym typeface="Symbol" panose="05050102010706020507" pitchFamily="18" charset="2"/>
              </a:rPr>
              <a:t></a:t>
            </a:r>
            <a:r>
              <a:rPr lang="id-ID" altLang="id-ID" dirty="0" smtClean="0"/>
              <a:t> Arus yang masuk percabangan = </a:t>
            </a:r>
            <a:r>
              <a:rPr lang="id-ID" altLang="id-ID" dirty="0" smtClean="0">
                <a:sym typeface="Symbol" panose="05050102010706020507" pitchFamily="18" charset="2"/>
              </a:rPr>
              <a:t></a:t>
            </a:r>
            <a:r>
              <a:rPr lang="id-ID" altLang="id-ID" dirty="0" smtClean="0"/>
              <a:t> Arus yang keluar percabangan</a:t>
            </a:r>
            <a:endParaRPr lang="en-US" altLang="id-ID" dirty="0" smtClean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d-ID" altLang="id-ID" sz="1800"/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d-ID" altLang="id-ID" sz="1800"/>
          </a:p>
        </p:txBody>
      </p:sp>
    </p:spTree>
    <p:extLst>
      <p:ext uri="{BB962C8B-B14F-4D97-AF65-F5344CB8AC3E}">
        <p14:creationId xmlns:p14="http://schemas.microsoft.com/office/powerpoint/2010/main" val="134858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F48BAC8-DF07-442A-BE84-7D98B4698DA5}" type="slidenum">
              <a:rPr lang="en-US" altLang="id-ID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id-ID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370768"/>
            <a:ext cx="7886700" cy="458032"/>
          </a:xfrm>
        </p:spPr>
        <p:txBody>
          <a:bodyPr/>
          <a:lstStyle/>
          <a:p>
            <a:pPr algn="l" eaLnBrk="1" hangingPunct="1"/>
            <a:r>
              <a:rPr lang="id-ID" altLang="id-ID" sz="4000" dirty="0" smtClean="0"/>
              <a:t>Hukum Kirchoff II / </a:t>
            </a:r>
            <a:r>
              <a:rPr lang="id-ID" altLang="id-ID" sz="4000" i="1" dirty="0" smtClean="0"/>
              <a:t>Kirchoff’s Voltage Law (KVL)</a:t>
            </a:r>
            <a:endParaRPr lang="en-US" altLang="id-ID" sz="4000" i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id-ID" dirty="0" smtClean="0"/>
              <a:t>	</a:t>
            </a:r>
          </a:p>
          <a:p>
            <a:pPr eaLnBrk="1" hangingPunct="1">
              <a:buFontTx/>
              <a:buNone/>
            </a:pPr>
            <a:endParaRPr lang="en-US" altLang="id-ID" dirty="0"/>
          </a:p>
          <a:p>
            <a:pPr eaLnBrk="1" hangingPunct="1">
              <a:buFontTx/>
              <a:buNone/>
            </a:pPr>
            <a:r>
              <a:rPr lang="en-US" altLang="id-ID" dirty="0" smtClean="0"/>
              <a:t>	</a:t>
            </a:r>
            <a:r>
              <a:rPr lang="id-ID" altLang="id-ID" dirty="0" smtClean="0"/>
              <a:t>Jumlah tegangan pada suatu lintasan tertutup sama dengan nol, atau penjumlahan tegangan pada  masing-masing komponen penyusunnya yang membentuk satu lintasan tertutup akan bernilai sama dengan nol</a:t>
            </a:r>
            <a:r>
              <a:rPr lang="en-US" altLang="id-ID" dirty="0" smtClean="0"/>
              <a:t> 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d-ID" altLang="id-ID" sz="1800"/>
          </a:p>
        </p:txBody>
      </p:sp>
      <p:graphicFrame>
        <p:nvGraphicFramePr>
          <p:cNvPr id="5126" name="Object 4"/>
          <p:cNvGraphicFramePr>
            <a:graphicFrameLocks noChangeAspect="1"/>
          </p:cNvGraphicFramePr>
          <p:nvPr/>
        </p:nvGraphicFramePr>
        <p:xfrm>
          <a:off x="2133600" y="5002213"/>
          <a:ext cx="17526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571252" imgH="253890" progId="Equation.3">
                  <p:embed/>
                </p:oleObj>
              </mc:Choice>
              <mc:Fallback>
                <p:oleObj name="Equation" r:id="rId3" imgW="571252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002213"/>
                        <a:ext cx="1752600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6159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6883F21-810C-4DCF-8480-0C57162779EE}" type="slidenum">
              <a:rPr lang="en-US" altLang="id-ID" sz="14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id-ID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Hubungan antar elemen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3550" indent="-463550" eaLnBrk="1" hangingPunct="1">
              <a:lnSpc>
                <a:spcPct val="90000"/>
              </a:lnSpc>
              <a:buFontTx/>
              <a:buNone/>
            </a:pPr>
            <a:r>
              <a:rPr lang="it-IT" altLang="id-ID" smtClean="0"/>
              <a:t>Secara umum digolongkan menjadi 2 :</a:t>
            </a:r>
            <a:endParaRPr lang="en-US" altLang="id-ID" smtClean="0"/>
          </a:p>
          <a:p>
            <a:pPr marL="463550" indent="-463550" eaLnBrk="1" hangingPunct="1">
              <a:lnSpc>
                <a:spcPct val="90000"/>
              </a:lnSpc>
              <a:buFontTx/>
              <a:buNone/>
            </a:pPr>
            <a:r>
              <a:rPr lang="en-GB" altLang="id-ID" smtClean="0"/>
              <a:t>1. Hubungan seri </a:t>
            </a:r>
            <a:r>
              <a:rPr lang="en-GB" altLang="id-ID" smtClean="0">
                <a:sym typeface="Wingdings" panose="05000000000000000000" pitchFamily="2" charset="2"/>
              </a:rPr>
              <a:t></a:t>
            </a:r>
            <a:r>
              <a:rPr lang="en-GB" altLang="id-ID" smtClean="0"/>
              <a:t>Jika salah satu terminal dari dua elemen tersambung yang mengakibatkan arus yang lewat akan sama besar.</a:t>
            </a:r>
            <a:endParaRPr lang="en-US" altLang="id-ID" smtClean="0"/>
          </a:p>
          <a:p>
            <a:pPr marL="463550" indent="-463550" eaLnBrk="1" hangingPunct="1">
              <a:lnSpc>
                <a:spcPct val="90000"/>
              </a:lnSpc>
              <a:buFontTx/>
              <a:buNone/>
            </a:pPr>
            <a:r>
              <a:rPr lang="en-GB" altLang="id-ID" smtClean="0"/>
              <a:t>2. Hubungan paralel</a:t>
            </a:r>
            <a:r>
              <a:rPr lang="en-US" altLang="id-ID" smtClean="0"/>
              <a:t> </a:t>
            </a:r>
            <a:r>
              <a:rPr lang="en-US" altLang="id-ID" smtClean="0">
                <a:sym typeface="Wingdings" panose="05000000000000000000" pitchFamily="2" charset="2"/>
              </a:rPr>
              <a:t></a:t>
            </a:r>
            <a:r>
              <a:rPr lang="nl-NL" altLang="id-ID" smtClean="0"/>
              <a:t>Jika semua terminal terhubung dengan elemen lain yang mengakibatkan tegangan tiap elemen akan sama.</a:t>
            </a:r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592577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6675"/>
            <a:ext cx="2057400" cy="36512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ECF494C-2FAA-462D-9497-294C7784D47B}" type="slidenum">
              <a:rPr lang="en-US" altLang="id-ID" sz="14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id-ID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218368"/>
            <a:ext cx="7886700" cy="458032"/>
          </a:xfrm>
        </p:spPr>
        <p:txBody>
          <a:bodyPr/>
          <a:lstStyle/>
          <a:p>
            <a:pPr algn="l" eaLnBrk="1" hangingPunct="1"/>
            <a:r>
              <a:rPr lang="id-ID" altLang="id-ID" sz="4000" dirty="0" smtClean="0"/>
              <a:t>Hubungan Seri dan Pembagi Tegangan</a:t>
            </a:r>
            <a:endParaRPr lang="en-US" altLang="id-ID" sz="4000" i="1" dirty="0" smtClean="0"/>
          </a:p>
        </p:txBody>
      </p:sp>
      <p:graphicFrame>
        <p:nvGraphicFramePr>
          <p:cNvPr id="717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953912"/>
              </p:ext>
            </p:extLst>
          </p:nvPr>
        </p:nvGraphicFramePr>
        <p:xfrm>
          <a:off x="762000" y="2041525"/>
          <a:ext cx="71628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r:id="rId3" imgW="4753639" imgH="1685714" progId="">
                  <p:embed/>
                </p:oleObj>
              </mc:Choice>
              <mc:Fallback>
                <p:oleObj r:id="rId3" imgW="4753639" imgH="168571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41525"/>
                        <a:ext cx="7162800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7538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D00116-A346-4760-8561-F0295B1E8EA7}" type="slidenum">
              <a:rPr lang="en-US" altLang="id-ID" sz="14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id-ID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id-ID" sz="4000" smtClean="0"/>
              <a:t>Hubungan Paralel dan Pembagi Arus</a:t>
            </a:r>
            <a:endParaRPr lang="en-US" altLang="id-ID" sz="4000" i="1" smtClean="0"/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838200" y="2057400"/>
          <a:ext cx="7162800" cy="263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Bitmap Image" r:id="rId3" imgW="4657143" imgH="1714739" progId="Paint.Picture">
                  <p:embed/>
                </p:oleObj>
              </mc:Choice>
              <mc:Fallback>
                <p:oleObj name="Bitmap Image" r:id="rId3" imgW="4657143" imgH="171473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57400"/>
                        <a:ext cx="7162800" cy="263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9712212"/>
      </p:ext>
    </p:extLst>
  </p:cSld>
  <p:clrMapOvr>
    <a:masterClrMapping/>
  </p:clrMapOvr>
</p:sld>
</file>

<file path=ppt/theme/theme1.xml><?xml version="1.0" encoding="utf-8"?>
<a:theme xmlns:a="http://schemas.openxmlformats.org/drawingml/2006/main" name="SEE Tel-U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SEE Tel-U Template v2</Template>
  <TotalTime>50</TotalTime>
  <Words>206</Words>
  <Application>Microsoft Office PowerPoint</Application>
  <PresentationFormat>On-screen Show (4:3)</PresentationFormat>
  <Paragraphs>44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Wingdings</vt:lpstr>
      <vt:lpstr>SEE Tel-U Template</vt:lpstr>
      <vt:lpstr>CorelDRAW</vt:lpstr>
      <vt:lpstr>Equation</vt:lpstr>
      <vt:lpstr>Visio</vt:lpstr>
      <vt:lpstr>Bitmap Image</vt:lpstr>
      <vt:lpstr>Bab 2 Hukum Dasar  Rangkaian Listrik</vt:lpstr>
      <vt:lpstr>Hukum Ohm</vt:lpstr>
      <vt:lpstr>PowerPoint Presentation</vt:lpstr>
      <vt:lpstr>Konduktansi (G)</vt:lpstr>
      <vt:lpstr>Hukum Kirchoff I / Kirchoff’s Current Law (KCL)</vt:lpstr>
      <vt:lpstr>Hukum Kirchoff II / Kirchoff’s Voltage Law (KVL)</vt:lpstr>
      <vt:lpstr>Hubungan antar elemen</vt:lpstr>
      <vt:lpstr>Hubungan Seri dan Pembagi Tegangan</vt:lpstr>
      <vt:lpstr>Hubungan Paralel dan Pembagi Arus</vt:lpstr>
      <vt:lpstr>1. Berapakah arus ?</vt:lpstr>
      <vt:lpstr>2. Berapakah arus ?</vt:lpstr>
      <vt:lpstr>3. Berapakah arus ?</vt:lpstr>
      <vt:lpstr>4. Berapakah arus ?</vt:lpstr>
      <vt:lpstr>5. Berapakah V ?</vt:lpstr>
      <vt:lpstr>6. Berapakah V ?</vt:lpstr>
      <vt:lpstr>7. Berapakah V ?</vt:lpstr>
      <vt:lpstr>8. Berapakah v1 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</dc:creator>
  <cp:lastModifiedBy>Own</cp:lastModifiedBy>
  <cp:revision>10</cp:revision>
  <dcterms:created xsi:type="dcterms:W3CDTF">2016-08-24T03:51:12Z</dcterms:created>
  <dcterms:modified xsi:type="dcterms:W3CDTF">2016-08-30T23:33:45Z</dcterms:modified>
</cp:coreProperties>
</file>