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7"/>
  </p:notesMasterIdLst>
  <p:handoutMasterIdLst>
    <p:handoutMasterId r:id="rId8"/>
  </p:handoutMasterIdLst>
  <p:sldIdLst>
    <p:sldId id="415" r:id="rId2"/>
    <p:sldId id="393" r:id="rId3"/>
    <p:sldId id="394" r:id="rId4"/>
    <p:sldId id="395" r:id="rId5"/>
    <p:sldId id="419" r:id="rId6"/>
  </p:sldIdLst>
  <p:sldSz cx="9144000" cy="6858000" type="screen4x3"/>
  <p:notesSz cx="6815138" cy="98234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00"/>
    <a:srgbClr val="990033"/>
    <a:srgbClr val="6600CC"/>
    <a:srgbClr val="FFFF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2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6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275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283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1325"/>
            <a:ext cx="295275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283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331325"/>
            <a:ext cx="295275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CBAB894-BAF1-4237-86B4-7195C4DBCE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414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0"/>
            <a:ext cx="295275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275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736600"/>
            <a:ext cx="4913313" cy="36845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5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665663"/>
            <a:ext cx="5453062" cy="442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5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1325"/>
            <a:ext cx="295275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275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331325"/>
            <a:ext cx="295275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653F64C-8936-48B6-AE9F-C8D2C3F474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540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5732-4519-414F-B8B8-102E2BA5505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2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2C2C-1312-4D07-B945-0DAE9B5DC2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2582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8A20-9CA4-40D9-8685-179A7BE3F67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2864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AA32-DB37-44A4-A84E-923557DB478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219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69B5-B70A-4C60-A8D4-50A9AC3281E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608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824C-07DE-4E21-811C-862DBA5D746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02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805E-A45F-4852-946C-9559DAF871F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656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78C0-A61F-4D7A-922A-0A87FD89DF4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70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735F-A7DD-4465-AFC2-02DD4E2ABCF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428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10482-A541-4200-932F-C4C6CF49F08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5969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2E0AD-4A90-4F5E-8FFF-72879DDF5E1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891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B4617-EE4F-4DA9-A9F4-E53ACE5CF90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635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90800" y="1828800"/>
            <a:ext cx="6400800" cy="2209800"/>
          </a:xfrm>
        </p:spPr>
        <p:txBody>
          <a:bodyPr>
            <a:normAutofit/>
          </a:bodyPr>
          <a:lstStyle/>
          <a:p>
            <a:r>
              <a:rPr lang="en-US" altLang="en-US" sz="4600" b="1" dirty="0">
                <a:latin typeface="Bookman Old Style" panose="02050604050505020204" pitchFamily="18" charset="0"/>
              </a:rPr>
              <a:t/>
            </a:r>
            <a:br>
              <a:rPr lang="en-US" altLang="en-US" sz="4600" b="1" dirty="0">
                <a:latin typeface="Bookman Old Style" panose="02050604050505020204" pitchFamily="18" charset="0"/>
              </a:rPr>
            </a:br>
            <a:r>
              <a:rPr lang="en-US" altLang="en-US" sz="4600" b="1" dirty="0">
                <a:latin typeface="Bookman Old Style" panose="02050604050505020204" pitchFamily="18" charset="0"/>
              </a:rPr>
              <a:t>FILTER </a:t>
            </a:r>
            <a:r>
              <a:rPr lang="en-US" altLang="en-US" sz="4600" b="1" dirty="0" smtClean="0">
                <a:latin typeface="Bookman Old Style" panose="02050604050505020204" pitchFamily="18" charset="0"/>
              </a:rPr>
              <a:t>AKTIF</a:t>
            </a:r>
            <a:r>
              <a:rPr lang="en-US" altLang="en-US" sz="4600" b="1" dirty="0">
                <a:latin typeface="Bookman Old Style" panose="02050604050505020204" pitchFamily="18" charset="0"/>
              </a:rPr>
              <a:t/>
            </a:r>
            <a:br>
              <a:rPr lang="en-US" altLang="en-US" sz="4600" b="1" dirty="0">
                <a:latin typeface="Bookman Old Style" panose="02050604050505020204" pitchFamily="18" charset="0"/>
              </a:rPr>
            </a:br>
            <a:endParaRPr lang="en-US" altLang="en-US" sz="2400" b="1" dirty="0">
              <a:latin typeface="Bookman Old Style" panose="02050604050505020204" pitchFamily="18" charset="0"/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F42A8E69-D26E-4C1A-95DB-0AF0DEBDB5A4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0" grpId="1"/>
      <p:bldP spid="265220" grpId="2"/>
      <p:bldP spid="265220" grpId="3"/>
      <p:bldP spid="265220" grpId="4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8153400" cy="4495800"/>
          </a:xfrm>
        </p:spPr>
        <p:txBody>
          <a:bodyPr>
            <a:normAutofit lnSpcReduction="10000"/>
          </a:bodyPr>
          <a:lstStyle/>
          <a:p>
            <a:pPr marL="609600" indent="-373063" algn="just">
              <a:lnSpc>
                <a:spcPct val="90000"/>
              </a:lnSpc>
            </a:pPr>
            <a:r>
              <a:rPr lang="id-ID" altLang="en-US" sz="2400" dirty="0"/>
              <a:t>Filter</a:t>
            </a:r>
            <a:r>
              <a:rPr lang="en-US" altLang="en-US" sz="2400" dirty="0"/>
              <a:t>:</a:t>
            </a:r>
            <a:r>
              <a:rPr lang="id-ID" altLang="en-US" sz="2400" dirty="0"/>
              <a:t> suatu alat yang memiliki fungsi untuk melewatkan frekuensi tertentu. Filter analog berarti filter yang melewatkan sinyal analog dan pengolahan sinyalnya juga dilakukan secara analog</a:t>
            </a:r>
            <a:r>
              <a:rPr lang="en-US" altLang="en-US" sz="2400" dirty="0"/>
              <a:t> </a:t>
            </a:r>
          </a:p>
          <a:p>
            <a:pPr marL="609600" indent="-373063" algn="just">
              <a:lnSpc>
                <a:spcPct val="90000"/>
              </a:lnSpc>
            </a:pPr>
            <a:endParaRPr lang="en-US" altLang="en-US" sz="2400" dirty="0"/>
          </a:p>
          <a:p>
            <a:pPr marL="609600" indent="-373063" algn="just">
              <a:lnSpc>
                <a:spcPct val="90000"/>
              </a:lnSpc>
            </a:pPr>
            <a:r>
              <a:rPr lang="id-ID" altLang="en-US" sz="2400" dirty="0"/>
              <a:t>Filter analog banyak digunakan </a:t>
            </a:r>
            <a:r>
              <a:rPr lang="en-US" altLang="en-US" sz="2400" dirty="0" err="1"/>
              <a:t>dalam</a:t>
            </a:r>
            <a:r>
              <a:rPr lang="id-ID" altLang="en-US" sz="2400" dirty="0"/>
              <a:t> sistem komunikasi, misalnya </a:t>
            </a:r>
            <a:r>
              <a:rPr lang="en-US" altLang="en-US" sz="2400" dirty="0" err="1"/>
              <a:t>pada</a:t>
            </a:r>
            <a:r>
              <a:rPr lang="en-US" altLang="en-US" sz="2400" dirty="0"/>
              <a:t> up-down converter, </a:t>
            </a:r>
            <a:r>
              <a:rPr lang="id-ID" altLang="en-US" sz="2400" dirty="0"/>
              <a:t>untuk merancang duplekser, filter sinyal audio, filter RF, filter SSB, dsb. </a:t>
            </a:r>
            <a:endParaRPr lang="en-US" altLang="en-US" sz="2400" dirty="0"/>
          </a:p>
          <a:p>
            <a:pPr marL="609600" indent="-373063" algn="just">
              <a:lnSpc>
                <a:spcPct val="90000"/>
              </a:lnSpc>
            </a:pPr>
            <a:endParaRPr lang="en-US" altLang="en-US" sz="2400" dirty="0"/>
          </a:p>
          <a:p>
            <a:pPr marL="609600" indent="-373063" algn="just">
              <a:lnSpc>
                <a:spcPct val="70000"/>
              </a:lnSpc>
            </a:pPr>
            <a:r>
              <a:rPr lang="id-ID" altLang="en-US" sz="2400" dirty="0"/>
              <a:t>Berdasarkan komponen penyusunnya, filter analog dibagi</a:t>
            </a:r>
            <a:r>
              <a:rPr lang="en-US" altLang="en-US" sz="2400" dirty="0"/>
              <a:t>:</a:t>
            </a:r>
          </a:p>
          <a:p>
            <a:pPr marL="1828800" lvl="2" indent="-457200">
              <a:lnSpc>
                <a:spcPct val="70000"/>
              </a:lnSpc>
              <a:buFontTx/>
              <a:buAutoNum type="arabicPeriod"/>
            </a:pPr>
            <a:r>
              <a:rPr lang="id-ID" altLang="en-US" dirty="0"/>
              <a:t>Filter LC pasif dan RC aktif</a:t>
            </a:r>
            <a:endParaRPr lang="en-US" altLang="en-US" dirty="0"/>
          </a:p>
          <a:p>
            <a:pPr marL="1828800" lvl="2" indent="-457200">
              <a:lnSpc>
                <a:spcPct val="70000"/>
              </a:lnSpc>
              <a:buFontTx/>
              <a:buAutoNum type="arabicPeriod"/>
            </a:pPr>
            <a:r>
              <a:rPr lang="id-ID" altLang="en-US" dirty="0"/>
              <a:t>Filter SAW (</a:t>
            </a:r>
            <a:r>
              <a:rPr lang="id-ID" altLang="en-US" i="1" dirty="0"/>
              <a:t>Surface Acoustic Waves</a:t>
            </a:r>
            <a:r>
              <a:rPr lang="id-ID" altLang="en-US" dirty="0"/>
              <a:t>) </a:t>
            </a:r>
            <a:endParaRPr lang="en-US" altLang="en-US" dirty="0"/>
          </a:p>
          <a:p>
            <a:pPr marL="1828800" lvl="2" indent="-457200">
              <a:lnSpc>
                <a:spcPct val="70000"/>
              </a:lnSpc>
              <a:buFontTx/>
              <a:buAutoNum type="arabicPeriod"/>
            </a:pPr>
            <a:r>
              <a:rPr lang="id-ID" altLang="en-US" dirty="0"/>
              <a:t>Filter-filter elektromekanik</a:t>
            </a:r>
            <a:endParaRPr lang="en-US" altLang="en-US" dirty="0"/>
          </a:p>
          <a:p>
            <a:pPr marL="1828800" lvl="2" indent="-457200">
              <a:lnSpc>
                <a:spcPct val="70000"/>
              </a:lnSpc>
              <a:buFontTx/>
              <a:buAutoNum type="arabicPeriod"/>
            </a:pPr>
            <a:r>
              <a:rPr lang="id-ID" altLang="en-US" dirty="0"/>
              <a:t>Filter kristal piezoelektrik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9CAF-E9B7-4601-8EFE-7FE01A52148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20167" name="Rectangle 7"/>
          <p:cNvSpPr>
            <a:spLocks noChangeArrowheads="1"/>
          </p:cNvSpPr>
          <p:nvPr/>
        </p:nvSpPr>
        <p:spPr bwMode="auto">
          <a:xfrm>
            <a:off x="-2362200" y="152400"/>
            <a:ext cx="6477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en-US" sz="1400">
                <a:solidFill>
                  <a:schemeClr val="bg1"/>
                </a:solidFill>
                <a:latin typeface="Verdana" panose="020B0604030504040204" pitchFamily="34" charset="0"/>
              </a:rPr>
              <a:t>BAB III</a:t>
            </a:r>
            <a:r>
              <a:rPr lang="en-US" altLang="en-US" sz="1400">
                <a:solidFill>
                  <a:schemeClr val="bg1"/>
                </a:solidFill>
                <a:latin typeface="Verdana" panose="020B0604030504040204" pitchFamily="34" charset="0"/>
              </a:rPr>
              <a:t> F</a:t>
            </a:r>
            <a:r>
              <a:rPr lang="id-ID" altLang="en-US" sz="1400">
                <a:solidFill>
                  <a:schemeClr val="bg1"/>
                </a:solidFill>
                <a:latin typeface="Verdana" panose="020B0604030504040204" pitchFamily="34" charset="0"/>
              </a:rPr>
              <a:t>ILTER ANALOG</a:t>
            </a:r>
            <a:endParaRPr lang="en-US" altLang="en-US" sz="14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01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01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17 -3.93064E-6 L 0.32917 -3.93064E-6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7" grpId="0"/>
      <p:bldP spid="22016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822324"/>
            <a:ext cx="8534400" cy="5715000"/>
          </a:xfrm>
        </p:spPr>
        <p:txBody>
          <a:bodyPr/>
          <a:lstStyle/>
          <a:p>
            <a:pPr marL="609600" indent="-322263">
              <a:lnSpc>
                <a:spcPct val="80000"/>
              </a:lnSpc>
            </a:pPr>
            <a:r>
              <a:rPr lang="id-ID" altLang="en-US" sz="2400"/>
              <a:t>Berdasarkan daerah frekuensi yang dilewatkan, filter analog dibagi menjadi</a:t>
            </a:r>
            <a:endParaRPr lang="en-US" altLang="en-US" sz="2400"/>
          </a:p>
          <a:p>
            <a:pPr marL="1828800" lvl="2" indent="-457200">
              <a:lnSpc>
                <a:spcPct val="80000"/>
              </a:lnSpc>
              <a:buFontTx/>
              <a:buAutoNum type="arabicPeriod"/>
            </a:pPr>
            <a:r>
              <a:rPr lang="id-ID" altLang="en-US" b="1" i="1"/>
              <a:t>LPF</a:t>
            </a:r>
            <a:r>
              <a:rPr lang="id-ID" altLang="en-US"/>
              <a:t> (</a:t>
            </a:r>
            <a:r>
              <a:rPr lang="id-ID" altLang="en-US" i="1"/>
              <a:t>Low Pass Filter</a:t>
            </a:r>
            <a:r>
              <a:rPr lang="id-ID" altLang="en-US"/>
              <a:t>)</a:t>
            </a:r>
            <a:endParaRPr lang="id-ID" altLang="en-US" i="1"/>
          </a:p>
          <a:p>
            <a:pPr marL="1828800" lvl="2" indent="-457200">
              <a:lnSpc>
                <a:spcPct val="80000"/>
              </a:lnSpc>
              <a:buFontTx/>
              <a:buAutoNum type="arabicPeriod"/>
            </a:pPr>
            <a:r>
              <a:rPr lang="id-ID" altLang="en-US" b="1" i="1"/>
              <a:t>BPF</a:t>
            </a:r>
            <a:r>
              <a:rPr lang="id-ID" altLang="en-US"/>
              <a:t> (</a:t>
            </a:r>
            <a:r>
              <a:rPr lang="id-ID" altLang="en-US" i="1"/>
              <a:t>Band Pass Filter</a:t>
            </a:r>
            <a:r>
              <a:rPr lang="id-ID" altLang="en-US"/>
              <a:t>)</a:t>
            </a:r>
            <a:endParaRPr lang="id-ID" altLang="en-US" i="1"/>
          </a:p>
          <a:p>
            <a:pPr marL="1828800" lvl="2" indent="-457200">
              <a:lnSpc>
                <a:spcPct val="80000"/>
              </a:lnSpc>
              <a:buFontTx/>
              <a:buAutoNum type="arabicPeriod"/>
            </a:pPr>
            <a:r>
              <a:rPr lang="id-ID" altLang="en-US" b="1" i="1"/>
              <a:t>HPF</a:t>
            </a:r>
            <a:r>
              <a:rPr lang="id-ID" altLang="en-US"/>
              <a:t> (</a:t>
            </a:r>
            <a:r>
              <a:rPr lang="id-ID" altLang="en-US" i="1"/>
              <a:t>High Pass Filter</a:t>
            </a:r>
            <a:r>
              <a:rPr lang="id-ID" altLang="en-US"/>
              <a:t>)</a:t>
            </a:r>
            <a:endParaRPr lang="id-ID" altLang="en-US" i="1"/>
          </a:p>
          <a:p>
            <a:pPr marL="1828800" lvl="2" indent="-457200">
              <a:lnSpc>
                <a:spcPct val="80000"/>
              </a:lnSpc>
              <a:buFontTx/>
              <a:buAutoNum type="arabicPeriod"/>
            </a:pPr>
            <a:r>
              <a:rPr lang="id-ID" altLang="en-US" b="1" i="1"/>
              <a:t>BSF/BRF</a:t>
            </a:r>
            <a:r>
              <a:rPr lang="id-ID" altLang="en-US"/>
              <a:t> (</a:t>
            </a:r>
            <a:r>
              <a:rPr lang="id-ID" altLang="en-US" i="1"/>
              <a:t>Band Stop Filter/ Band Reject Filter</a:t>
            </a:r>
            <a:r>
              <a:rPr lang="id-ID" altLang="en-US"/>
              <a:t>)</a:t>
            </a:r>
            <a:endParaRPr lang="id-ID" altLang="en-US" i="1"/>
          </a:p>
          <a:p>
            <a:pPr marL="1828800" lvl="2" indent="-457200">
              <a:lnSpc>
                <a:spcPct val="80000"/>
              </a:lnSpc>
              <a:buFontTx/>
              <a:buAutoNum type="arabicPeriod"/>
            </a:pPr>
            <a:r>
              <a:rPr lang="id-ID" altLang="en-US" b="1" i="1"/>
              <a:t>All Pass Filter</a:t>
            </a:r>
            <a:r>
              <a:rPr lang="id-ID" altLang="en-US"/>
              <a:t> (hanya memperhatikan respon fasa).</a:t>
            </a:r>
            <a:endParaRPr lang="en-US" altLang="en-US"/>
          </a:p>
          <a:p>
            <a:pPr marL="609600" indent="-322263" algn="just">
              <a:lnSpc>
                <a:spcPct val="80000"/>
              </a:lnSpc>
            </a:pPr>
            <a:r>
              <a:rPr lang="id-ID" altLang="en-US" sz="2400"/>
              <a:t>Berdasarkan bentuk respon frekuensi terhadap gain:</a:t>
            </a:r>
            <a:endParaRPr lang="en-US" altLang="en-US" sz="2400"/>
          </a:p>
          <a:p>
            <a:pPr marL="1828800" lvl="2" indent="-457200" algn="just">
              <a:lnSpc>
                <a:spcPct val="80000"/>
              </a:lnSpc>
              <a:buFontTx/>
              <a:buAutoNum type="arabicPeriod"/>
            </a:pPr>
            <a:r>
              <a:rPr lang="id-ID" altLang="en-US"/>
              <a:t>Filter Bessel</a:t>
            </a:r>
            <a:r>
              <a:rPr lang="en-US" altLang="en-US"/>
              <a:t> (</a:t>
            </a:r>
            <a:r>
              <a:rPr lang="id-ID" altLang="en-US" i="1"/>
              <a:t>Maximally Flat Time Delay</a:t>
            </a:r>
            <a:r>
              <a:rPr lang="en-US" altLang="en-US"/>
              <a:t>)</a:t>
            </a:r>
          </a:p>
          <a:p>
            <a:pPr marL="1828800" lvl="2" indent="-457200" algn="just">
              <a:lnSpc>
                <a:spcPct val="80000"/>
              </a:lnSpc>
              <a:buFontTx/>
              <a:buAutoNum type="arabicPeriod"/>
            </a:pPr>
            <a:r>
              <a:rPr lang="id-ID" altLang="en-US"/>
              <a:t>Filter Cauer</a:t>
            </a:r>
            <a:r>
              <a:rPr lang="en-US" altLang="en-US"/>
              <a:t> (</a:t>
            </a:r>
            <a:r>
              <a:rPr lang="id-ID" altLang="en-US" i="1"/>
              <a:t>Elipti</a:t>
            </a:r>
            <a:r>
              <a:rPr lang="en-US" altLang="en-US" i="1"/>
              <a:t>c</a:t>
            </a:r>
            <a:r>
              <a:rPr lang="en-US" altLang="en-US"/>
              <a:t>)</a:t>
            </a:r>
          </a:p>
          <a:p>
            <a:pPr marL="1828800" lvl="2" indent="-457200">
              <a:lnSpc>
                <a:spcPct val="80000"/>
              </a:lnSpc>
              <a:buFontTx/>
              <a:buAutoNum type="arabicPeriod"/>
            </a:pPr>
            <a:r>
              <a:rPr lang="id-ID" altLang="en-US"/>
              <a:t>Filter Butterworth</a:t>
            </a:r>
            <a:r>
              <a:rPr lang="en-US" altLang="en-US"/>
              <a:t> (</a:t>
            </a:r>
            <a:r>
              <a:rPr lang="id-ID" altLang="en-US" i="1"/>
              <a:t>maximally flat</a:t>
            </a:r>
            <a:r>
              <a:rPr lang="en-US" altLang="en-US" i="1"/>
              <a:t>)</a:t>
            </a:r>
            <a:endParaRPr lang="id-ID" altLang="en-US"/>
          </a:p>
          <a:p>
            <a:pPr marL="1828800" lvl="2" indent="-457200">
              <a:lnSpc>
                <a:spcPct val="80000"/>
              </a:lnSpc>
              <a:buFontTx/>
              <a:buAutoNum type="arabicPeriod"/>
            </a:pPr>
            <a:r>
              <a:rPr lang="id-ID" altLang="en-US"/>
              <a:t>Filter Chebyshev</a:t>
            </a:r>
            <a:r>
              <a:rPr lang="en-US" altLang="en-US"/>
              <a:t> (</a:t>
            </a:r>
            <a:r>
              <a:rPr lang="id-ID" altLang="en-US" i="1"/>
              <a:t>Tchebycheff</a:t>
            </a:r>
            <a:r>
              <a:rPr lang="en-US" altLang="en-US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569075"/>
            <a:ext cx="2057400" cy="365125"/>
          </a:xfrm>
        </p:spPr>
        <p:txBody>
          <a:bodyPr/>
          <a:lstStyle/>
          <a:p>
            <a:fld id="{9B43D50A-7676-463E-92D3-82DBC3B9E5D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21191" name="Rectangle 7"/>
          <p:cNvSpPr>
            <a:spLocks noChangeArrowheads="1"/>
          </p:cNvSpPr>
          <p:nvPr/>
        </p:nvSpPr>
        <p:spPr bwMode="auto">
          <a:xfrm>
            <a:off x="-2362200" y="365124"/>
            <a:ext cx="6477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en-US" sz="1400">
                <a:solidFill>
                  <a:schemeClr val="bg1"/>
                </a:solidFill>
                <a:latin typeface="Verdana" panose="020B0604030504040204" pitchFamily="34" charset="0"/>
              </a:rPr>
              <a:t>BAB III</a:t>
            </a:r>
            <a:r>
              <a:rPr lang="en-US" altLang="en-US" sz="1400">
                <a:solidFill>
                  <a:schemeClr val="bg1"/>
                </a:solidFill>
                <a:latin typeface="Verdana" panose="020B0604030504040204" pitchFamily="34" charset="0"/>
              </a:rPr>
              <a:t> F</a:t>
            </a:r>
            <a:r>
              <a:rPr lang="id-ID" altLang="en-US" sz="1400">
                <a:solidFill>
                  <a:schemeClr val="bg1"/>
                </a:solidFill>
                <a:latin typeface="Verdana" panose="020B0604030504040204" pitchFamily="34" charset="0"/>
              </a:rPr>
              <a:t>ILTER ANALOG</a:t>
            </a:r>
            <a:endParaRPr lang="en-US" altLang="en-US" sz="14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11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11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17 -3.93064E-6 L 0.32917 -3.93064E-6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91" grpId="0"/>
      <p:bldP spid="22119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7848600" cy="5410200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dirty="0" err="1"/>
              <a:t>Berdasarkan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sifat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penguatannya</a:t>
            </a:r>
            <a:r>
              <a:rPr lang="en-US" altLang="en-US" sz="2800" dirty="0"/>
              <a:t>, filter </a:t>
            </a:r>
            <a:r>
              <a:rPr lang="en-US" altLang="en-US" sz="2800" dirty="0" err="1"/>
              <a:t>bisa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diklasifikasikan</a:t>
            </a:r>
            <a:r>
              <a:rPr lang="en-US" altLang="en-US" sz="2800" dirty="0"/>
              <a:t>:</a:t>
            </a:r>
            <a:r>
              <a:rPr lang="id-ID" altLang="en-US" sz="2800" dirty="0"/>
              <a:t> </a:t>
            </a:r>
            <a:endParaRPr lang="en-US" altLang="en-US" sz="2800" dirty="0"/>
          </a:p>
          <a:p>
            <a:pPr lvl="1" algn="just">
              <a:lnSpc>
                <a:spcPct val="90000"/>
              </a:lnSpc>
            </a:pPr>
            <a:r>
              <a:rPr lang="id-ID" altLang="en-US" sz="2400" dirty="0"/>
              <a:t>Filter aktif</a:t>
            </a:r>
            <a:r>
              <a:rPr lang="en-US" altLang="en-US" sz="2400" dirty="0"/>
              <a:t> : </a:t>
            </a:r>
            <a:r>
              <a:rPr lang="en-US" altLang="en-US" sz="2400" dirty="0" err="1"/>
              <a:t>bersifat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menguatkan</a:t>
            </a:r>
            <a:endParaRPr lang="en-US" altLang="en-US" sz="2400" dirty="0"/>
          </a:p>
          <a:p>
            <a:pPr lvl="2" algn="just">
              <a:lnSpc>
                <a:spcPct val="90000"/>
              </a:lnSpc>
            </a:pPr>
            <a:r>
              <a:rPr lang="en-US" altLang="en-US" sz="2000" b="1" dirty="0"/>
              <a:t>K</a:t>
            </a:r>
            <a:r>
              <a:rPr lang="id-ID" altLang="en-US" sz="2000" b="1" dirty="0"/>
              <a:t>omponen</a:t>
            </a:r>
            <a:r>
              <a:rPr lang="en-US" altLang="en-US" sz="2000" b="1" dirty="0"/>
              <a:t> p</a:t>
            </a:r>
            <a:r>
              <a:rPr lang="id-ID" altLang="en-US" sz="2000" b="1" dirty="0"/>
              <a:t>enyusunnya</a:t>
            </a:r>
            <a:r>
              <a:rPr lang="en-US" altLang="en-US" sz="2000" dirty="0"/>
              <a:t>:</a:t>
            </a:r>
            <a:r>
              <a:rPr lang="id-ID" altLang="en-US" sz="2000" dirty="0"/>
              <a:t> penguat, kapasitor dan resistor.</a:t>
            </a:r>
            <a:endParaRPr lang="en-US" altLang="en-US" sz="2000" dirty="0"/>
          </a:p>
          <a:p>
            <a:pPr lvl="2" algn="just">
              <a:lnSpc>
                <a:spcPct val="90000"/>
              </a:lnSpc>
            </a:pPr>
            <a:r>
              <a:rPr lang="en-US" altLang="en-US" sz="2000" b="1" dirty="0"/>
              <a:t>K</a:t>
            </a:r>
            <a:r>
              <a:rPr lang="id-ID" altLang="en-US" sz="2000" b="1" dirty="0"/>
              <a:t>euntungan</a:t>
            </a:r>
            <a:r>
              <a:rPr lang="en-US" altLang="en-US" sz="2000" b="1" dirty="0"/>
              <a:t>:</a:t>
            </a:r>
            <a:r>
              <a:rPr lang="id-ID" altLang="en-US" sz="2000" dirty="0"/>
              <a:t> ukuran yang lebih kecil, ringan, lebih murah dan lebih fleksibel dalam perancangannya. </a:t>
            </a:r>
            <a:endParaRPr lang="en-US" altLang="en-US" sz="2000" dirty="0"/>
          </a:p>
          <a:p>
            <a:pPr lvl="2" algn="just">
              <a:lnSpc>
                <a:spcPct val="90000"/>
              </a:lnSpc>
            </a:pPr>
            <a:r>
              <a:rPr lang="en-US" altLang="en-US" sz="2000" b="1" dirty="0"/>
              <a:t>K</a:t>
            </a:r>
            <a:r>
              <a:rPr lang="id-ID" altLang="en-US" sz="2000" b="1" dirty="0"/>
              <a:t>ekurangan</a:t>
            </a:r>
            <a:r>
              <a:rPr lang="en-US" altLang="en-US" sz="2000" b="1" dirty="0"/>
              <a:t>:</a:t>
            </a:r>
            <a:r>
              <a:rPr lang="id-ID" altLang="en-US" sz="2000" dirty="0"/>
              <a:t> kebutuhan catu daya eksternal, lebih sensitif terhadap perubahan lingkungan, dan memiliki frekuensi kerja yang tidak terlalu tinggi (hanya sampai ratusan MHz).</a:t>
            </a:r>
            <a:endParaRPr lang="en-US" altLang="en-US" sz="2000" dirty="0"/>
          </a:p>
          <a:p>
            <a:pPr lvl="1" algn="just">
              <a:lnSpc>
                <a:spcPct val="90000"/>
              </a:lnSpc>
            </a:pPr>
            <a:r>
              <a:rPr lang="en-US" altLang="en-US" sz="2400" dirty="0"/>
              <a:t>F</a:t>
            </a:r>
            <a:r>
              <a:rPr lang="id-ID" altLang="en-US" sz="2400" dirty="0"/>
              <a:t>ilter pasif 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bersifat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menguatkan</a:t>
            </a:r>
            <a:endParaRPr lang="id-ID" altLang="en-US" sz="2000" dirty="0"/>
          </a:p>
          <a:p>
            <a:pPr lvl="2" algn="just">
              <a:lnSpc>
                <a:spcPct val="90000"/>
              </a:lnSpc>
            </a:pPr>
            <a:r>
              <a:rPr lang="en-US" altLang="en-US" sz="2000" b="1" dirty="0"/>
              <a:t>K</a:t>
            </a:r>
            <a:r>
              <a:rPr lang="id-ID" altLang="en-US" sz="2000" b="1" dirty="0"/>
              <a:t>omponen penyusunnya</a:t>
            </a:r>
            <a:r>
              <a:rPr lang="id-ID" altLang="en-US" sz="2000" dirty="0"/>
              <a:t> : induktor, kapasitor dan resistor.</a:t>
            </a:r>
          </a:p>
          <a:p>
            <a:pPr lvl="2" algn="just">
              <a:lnSpc>
                <a:spcPct val="90000"/>
              </a:lnSpc>
            </a:pPr>
            <a:r>
              <a:rPr lang="id-ID" altLang="en-US" sz="2000" b="1" dirty="0"/>
              <a:t>Kelebihan</a:t>
            </a:r>
            <a:r>
              <a:rPr lang="id-ID" altLang="en-US" sz="2000" dirty="0"/>
              <a:t>: dapat digunakan untuk frekuensi </a:t>
            </a:r>
            <a:r>
              <a:rPr lang="id-ID" altLang="en-US" sz="2000" dirty="0" smtClean="0"/>
              <a:t>tinggi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tidak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diperlukan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catudaya</a:t>
            </a:r>
            <a:r>
              <a:rPr lang="id-ID" altLang="en-US" sz="2000" dirty="0" smtClean="0"/>
              <a:t> </a:t>
            </a:r>
            <a:endParaRPr lang="id-ID" altLang="en-US" sz="2000" dirty="0"/>
          </a:p>
          <a:p>
            <a:pPr lvl="2" algn="just">
              <a:lnSpc>
                <a:spcPct val="90000"/>
              </a:lnSpc>
            </a:pPr>
            <a:r>
              <a:rPr lang="id-ID" altLang="en-US" sz="2000" b="1" dirty="0"/>
              <a:t>Kekurangan</a:t>
            </a:r>
            <a:r>
              <a:rPr lang="id-ID" altLang="en-US" sz="2000" dirty="0"/>
              <a:t>: dimensi lebih besar daripada Filter </a:t>
            </a:r>
            <a:r>
              <a:rPr lang="id-ID" altLang="en-US" sz="2000" dirty="0" smtClean="0"/>
              <a:t>aktif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menghasilkan</a:t>
            </a:r>
            <a:r>
              <a:rPr lang="en-US" altLang="en-US" sz="2000" dirty="0" smtClean="0"/>
              <a:t> loss </a:t>
            </a:r>
            <a:r>
              <a:rPr lang="en-US" altLang="en-US" sz="2000" dirty="0" err="1" smtClean="0"/>
              <a:t>pada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daerah</a:t>
            </a:r>
            <a:r>
              <a:rPr lang="en-US" altLang="en-US" sz="2000" dirty="0" smtClean="0"/>
              <a:t> passband</a:t>
            </a:r>
            <a:r>
              <a:rPr lang="id-ID" altLang="en-US" sz="1800" dirty="0" smtClean="0"/>
              <a:t> </a:t>
            </a:r>
            <a:endParaRPr lang="id-ID" alt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C56F2-F3D9-4E93-992C-718587978BB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-2362200" y="152400"/>
            <a:ext cx="6477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en-US" sz="1400">
                <a:solidFill>
                  <a:schemeClr val="bg1"/>
                </a:solidFill>
                <a:latin typeface="Verdana" panose="020B0604030504040204" pitchFamily="34" charset="0"/>
              </a:rPr>
              <a:t>BAB III</a:t>
            </a:r>
            <a:r>
              <a:rPr lang="en-US" altLang="en-US" sz="1400">
                <a:solidFill>
                  <a:schemeClr val="bg1"/>
                </a:solidFill>
                <a:latin typeface="Verdana" panose="020B0604030504040204" pitchFamily="34" charset="0"/>
              </a:rPr>
              <a:t> F</a:t>
            </a:r>
            <a:r>
              <a:rPr lang="id-ID" altLang="en-US" sz="1400">
                <a:solidFill>
                  <a:schemeClr val="bg1"/>
                </a:solidFill>
                <a:latin typeface="Verdana" panose="020B0604030504040204" pitchFamily="34" charset="0"/>
              </a:rPr>
              <a:t>ILTER ANALOG</a:t>
            </a:r>
            <a:endParaRPr lang="en-US" altLang="en-US" sz="14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22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22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17 -3.93064E-6 L 0.32917 -3.93064E-6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/>
      <p:bldP spid="2222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67494"/>
            <a:ext cx="8643998" cy="139903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Filter </a:t>
            </a:r>
            <a:r>
              <a:rPr lang="en-US" sz="3600" dirty="0" err="1" smtClean="0"/>
              <a:t>aktif</a:t>
            </a:r>
            <a:r>
              <a:rPr lang="en-US" sz="3600" dirty="0" smtClean="0"/>
              <a:t> </a:t>
            </a:r>
            <a:r>
              <a:rPr lang="en-US" sz="3600" dirty="0" err="1" smtClean="0"/>
              <a:t>mempunyai</a:t>
            </a:r>
            <a:r>
              <a:rPr lang="en-US" sz="3600" dirty="0" smtClean="0"/>
              <a:t> </a:t>
            </a:r>
            <a:r>
              <a:rPr lang="en-US" sz="3600" dirty="0" err="1" smtClean="0"/>
              <a:t>keuntungan</a:t>
            </a:r>
            <a:r>
              <a:rPr lang="en-US" sz="3600" dirty="0" smtClean="0"/>
              <a:t> </a:t>
            </a:r>
            <a:r>
              <a:rPr lang="en-US" sz="3600" dirty="0" err="1" smtClean="0"/>
              <a:t>dibandingkan</a:t>
            </a:r>
            <a:r>
              <a:rPr lang="en-US" sz="3600" dirty="0" smtClean="0"/>
              <a:t> filter </a:t>
            </a:r>
            <a:r>
              <a:rPr lang="en-US" sz="3600" dirty="0" err="1" smtClean="0"/>
              <a:t>pasif</a:t>
            </a:r>
            <a:r>
              <a:rPr lang="en-US" sz="3600" dirty="0" smtClean="0"/>
              <a:t> </a:t>
            </a:r>
            <a:r>
              <a:rPr lang="en-US" sz="3600" dirty="0" err="1" smtClean="0"/>
              <a:t>yaitu</a:t>
            </a:r>
            <a:r>
              <a:rPr lang="en-US" sz="3600" dirty="0" smtClean="0"/>
              <a:t> 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72000"/>
          </a:xfrm>
        </p:spPr>
        <p:txBody>
          <a:bodyPr>
            <a:noAutofit/>
          </a:bodyPr>
          <a:lstStyle/>
          <a:p>
            <a:pPr lvl="0" algn="just"/>
            <a:r>
              <a:rPr lang="en-US" sz="2600" dirty="0" err="1" smtClean="0"/>
              <a:t>Penguatan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frekuensinya</a:t>
            </a:r>
            <a:r>
              <a:rPr lang="en-US" sz="2600" dirty="0" smtClean="0"/>
              <a:t> </a:t>
            </a:r>
            <a:r>
              <a:rPr lang="en-US" sz="2600" dirty="0" err="1" smtClean="0"/>
              <a:t>mudah</a:t>
            </a:r>
            <a:r>
              <a:rPr lang="en-US" sz="2600" dirty="0" smtClean="0"/>
              <a:t> </a:t>
            </a:r>
            <a:r>
              <a:rPr lang="en-US" sz="2600" dirty="0" err="1" smtClean="0"/>
              <a:t>diatur</a:t>
            </a:r>
            <a:r>
              <a:rPr lang="en-US" sz="2600" dirty="0" smtClean="0"/>
              <a:t>,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dasarnya</a:t>
            </a:r>
            <a:r>
              <a:rPr lang="en-US" sz="2600" dirty="0" smtClean="0"/>
              <a:t> filter </a:t>
            </a:r>
            <a:r>
              <a:rPr lang="en-US" sz="2600" dirty="0" err="1" smtClean="0"/>
              <a:t>aktif</a:t>
            </a:r>
            <a:r>
              <a:rPr lang="en-US" sz="2600" dirty="0" smtClean="0"/>
              <a:t> </a:t>
            </a:r>
            <a:r>
              <a:rPr lang="en-US" sz="2600" dirty="0" err="1" smtClean="0"/>
              <a:t>lebih</a:t>
            </a:r>
            <a:r>
              <a:rPr lang="en-US" sz="2600" dirty="0" smtClean="0"/>
              <a:t> </a:t>
            </a:r>
            <a:r>
              <a:rPr lang="en-US" sz="2600" dirty="0" err="1" smtClean="0"/>
              <a:t>gampang</a:t>
            </a:r>
            <a:r>
              <a:rPr lang="en-US" sz="2600" dirty="0" smtClean="0"/>
              <a:t> </a:t>
            </a:r>
            <a:r>
              <a:rPr lang="en-US" sz="2600" dirty="0" err="1" smtClean="0"/>
              <a:t>diatur</a:t>
            </a:r>
            <a:r>
              <a:rPr lang="en-US" sz="2600" dirty="0" smtClean="0"/>
              <a:t>.</a:t>
            </a:r>
          </a:p>
          <a:p>
            <a:pPr lvl="0" algn="just"/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ada</a:t>
            </a:r>
            <a:r>
              <a:rPr lang="en-US" sz="2600" dirty="0" smtClean="0"/>
              <a:t> </a:t>
            </a:r>
            <a:r>
              <a:rPr lang="en-US" sz="2600" dirty="0" err="1" smtClean="0"/>
              <a:t>masalah</a:t>
            </a:r>
            <a:r>
              <a:rPr lang="en-US" sz="2600" dirty="0" smtClean="0"/>
              <a:t> </a:t>
            </a:r>
            <a:r>
              <a:rPr lang="en-US" sz="2600" dirty="0" err="1" smtClean="0"/>
              <a:t>beban</a:t>
            </a:r>
            <a:r>
              <a:rPr lang="en-US" sz="2600" dirty="0" smtClean="0"/>
              <a:t>, </a:t>
            </a:r>
            <a:r>
              <a:rPr lang="en-US" sz="2600" dirty="0" err="1" smtClean="0"/>
              <a:t>karena</a:t>
            </a:r>
            <a:r>
              <a:rPr lang="en-US" sz="2600" dirty="0" smtClean="0"/>
              <a:t> </a:t>
            </a:r>
            <a:r>
              <a:rPr lang="en-US" sz="2600" dirty="0" err="1" smtClean="0"/>
              <a:t>tahanan</a:t>
            </a:r>
            <a:r>
              <a:rPr lang="en-US" sz="2600" dirty="0" smtClean="0"/>
              <a:t> input </a:t>
            </a:r>
            <a:r>
              <a:rPr lang="en-US" sz="2600" dirty="0" err="1" smtClean="0"/>
              <a:t>tinggi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tahanan</a:t>
            </a:r>
            <a:r>
              <a:rPr lang="en-US" sz="2600" dirty="0" smtClean="0"/>
              <a:t> output </a:t>
            </a:r>
            <a:r>
              <a:rPr lang="en-US" sz="2600" dirty="0" err="1" smtClean="0"/>
              <a:t>rendah</a:t>
            </a:r>
            <a:r>
              <a:rPr lang="en-US" sz="2600" dirty="0" smtClean="0"/>
              <a:t>. Filter </a:t>
            </a:r>
            <a:r>
              <a:rPr lang="en-US" sz="2600" dirty="0" err="1" smtClean="0"/>
              <a:t>aktif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membebani</a:t>
            </a:r>
            <a:r>
              <a:rPr lang="en-US" sz="2600" dirty="0" smtClean="0"/>
              <a:t> </a:t>
            </a:r>
            <a:r>
              <a:rPr lang="en-US" sz="2600" dirty="0" err="1" smtClean="0"/>
              <a:t>sumber</a:t>
            </a:r>
            <a:r>
              <a:rPr lang="en-US" sz="2600" dirty="0" smtClean="0"/>
              <a:t> input.</a:t>
            </a:r>
          </a:p>
          <a:p>
            <a:pPr lvl="0" algn="just"/>
            <a:r>
              <a:rPr lang="en-US" sz="2600" dirty="0" err="1" smtClean="0"/>
              <a:t>Harga</a:t>
            </a:r>
            <a:r>
              <a:rPr lang="en-US" sz="2600" dirty="0" smtClean="0"/>
              <a:t>, </a:t>
            </a:r>
            <a:r>
              <a:rPr lang="en-US" sz="2600" dirty="0" err="1" smtClean="0"/>
              <a:t>umumnya</a:t>
            </a:r>
            <a:r>
              <a:rPr lang="en-US" sz="2600" dirty="0" smtClean="0"/>
              <a:t> filter </a:t>
            </a:r>
            <a:r>
              <a:rPr lang="en-US" sz="2600" dirty="0" err="1" smtClean="0"/>
              <a:t>aktif</a:t>
            </a:r>
            <a:r>
              <a:rPr lang="en-US" sz="2600" dirty="0" smtClean="0"/>
              <a:t> </a:t>
            </a:r>
            <a:r>
              <a:rPr lang="en-US" sz="2600" dirty="0" err="1" smtClean="0"/>
              <a:t>lebih</a:t>
            </a:r>
            <a:r>
              <a:rPr lang="en-US" sz="2600" dirty="0" smtClean="0"/>
              <a:t> </a:t>
            </a:r>
            <a:r>
              <a:rPr lang="en-US" sz="2600" dirty="0" err="1" smtClean="0"/>
              <a:t>ekonomis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filter </a:t>
            </a:r>
            <a:r>
              <a:rPr lang="en-US" sz="2600" dirty="0" err="1" smtClean="0"/>
              <a:t>pasif</a:t>
            </a:r>
            <a:r>
              <a:rPr lang="en-US" sz="2600" dirty="0" smtClean="0"/>
              <a:t>, </a:t>
            </a:r>
            <a:r>
              <a:rPr lang="en-US" sz="2600" dirty="0" err="1" smtClean="0"/>
              <a:t>karena</a:t>
            </a:r>
            <a:r>
              <a:rPr lang="en-US" sz="2600" dirty="0" smtClean="0"/>
              <a:t> </a:t>
            </a:r>
            <a:r>
              <a:rPr lang="en-US" sz="2600" dirty="0" err="1" smtClean="0"/>
              <a:t>pemilihan</a:t>
            </a:r>
            <a:r>
              <a:rPr lang="en-US" sz="2600" dirty="0" smtClean="0"/>
              <a:t> </a:t>
            </a:r>
            <a:r>
              <a:rPr lang="en-US" sz="2600" dirty="0" err="1" smtClean="0"/>
              <a:t>variasai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op-amp yang </a:t>
            </a:r>
            <a:r>
              <a:rPr lang="en-US" sz="2600" dirty="0" err="1" smtClean="0"/>
              <a:t>murah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tanpa</a:t>
            </a:r>
            <a:r>
              <a:rPr lang="en-US" sz="2600" dirty="0" smtClean="0"/>
              <a:t> </a:t>
            </a:r>
            <a:r>
              <a:rPr lang="en-US" sz="2600" dirty="0" err="1" smtClean="0"/>
              <a:t>induktor</a:t>
            </a:r>
            <a:r>
              <a:rPr lang="en-US" sz="2600" dirty="0" smtClean="0"/>
              <a:t> yang </a:t>
            </a:r>
            <a:r>
              <a:rPr lang="en-US" sz="2600" dirty="0" err="1" smtClean="0"/>
              <a:t>biasanya</a:t>
            </a:r>
            <a:r>
              <a:rPr lang="en-US" sz="2600" dirty="0" smtClean="0"/>
              <a:t> </a:t>
            </a:r>
            <a:r>
              <a:rPr lang="en-US" sz="2600" dirty="0" err="1" smtClean="0"/>
              <a:t>harganya</a:t>
            </a:r>
            <a:r>
              <a:rPr lang="en-US" sz="2600" dirty="0" smtClean="0"/>
              <a:t> </a:t>
            </a:r>
            <a:r>
              <a:rPr lang="en-US" sz="2600" dirty="0" err="1" smtClean="0"/>
              <a:t>mahal</a:t>
            </a:r>
            <a:r>
              <a:rPr lang="en-US" sz="2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277336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2460</TotalTime>
  <Words>363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Bookman Old Style</vt:lpstr>
      <vt:lpstr>Calibri</vt:lpstr>
      <vt:lpstr>Calibri Light</vt:lpstr>
      <vt:lpstr>Verdana</vt:lpstr>
      <vt:lpstr>Office Theme</vt:lpstr>
      <vt:lpstr> FILTER AKTIF </vt:lpstr>
      <vt:lpstr>PowerPoint Presentation</vt:lpstr>
      <vt:lpstr>PowerPoint Presentation</vt:lpstr>
      <vt:lpstr>PowerPoint Presentation</vt:lpstr>
      <vt:lpstr>Filter aktif mempunyai keuntungan dibandingkan filter pasif yaitu :</vt:lpstr>
    </vt:vector>
  </TitlesOfParts>
  <Company>diadesign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LPF pasif Chebyshev Tchebycheff ternormalisasi</dc:title>
  <dc:creator>BPY</dc:creator>
  <cp:lastModifiedBy>Own</cp:lastModifiedBy>
  <cp:revision>73</cp:revision>
  <dcterms:created xsi:type="dcterms:W3CDTF">2005-05-28T04:55:11Z</dcterms:created>
  <dcterms:modified xsi:type="dcterms:W3CDTF">2016-11-23T07:58:21Z</dcterms:modified>
</cp:coreProperties>
</file>