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7"/>
  </p:notesMasterIdLst>
  <p:sldIdLst>
    <p:sldId id="256" r:id="rId2"/>
    <p:sldId id="319" r:id="rId3"/>
    <p:sldId id="320" r:id="rId4"/>
    <p:sldId id="321" r:id="rId5"/>
    <p:sldId id="322" r:id="rId6"/>
    <p:sldId id="323" r:id="rId7"/>
    <p:sldId id="324" r:id="rId8"/>
    <p:sldId id="325" r:id="rId9"/>
    <p:sldId id="311" r:id="rId10"/>
    <p:sldId id="312" r:id="rId11"/>
    <p:sldId id="300" r:id="rId12"/>
    <p:sldId id="301" r:id="rId13"/>
    <p:sldId id="313" r:id="rId14"/>
    <p:sldId id="314" r:id="rId15"/>
    <p:sldId id="315" r:id="rId16"/>
    <p:sldId id="326" r:id="rId17"/>
    <p:sldId id="327" r:id="rId18"/>
    <p:sldId id="317" r:id="rId19"/>
    <p:sldId id="318" r:id="rId20"/>
    <p:sldId id="306" r:id="rId21"/>
    <p:sldId id="307" r:id="rId22"/>
    <p:sldId id="328" r:id="rId23"/>
    <p:sldId id="304" r:id="rId24"/>
    <p:sldId id="329" r:id="rId25"/>
    <p:sldId id="330" r:id="rId26"/>
    <p:sldId id="331" r:id="rId27"/>
    <p:sldId id="332" r:id="rId28"/>
    <p:sldId id="333" r:id="rId29"/>
    <p:sldId id="334" r:id="rId30"/>
    <p:sldId id="335" r:id="rId31"/>
    <p:sldId id="336" r:id="rId32"/>
    <p:sldId id="337" r:id="rId33"/>
    <p:sldId id="338" r:id="rId34"/>
    <p:sldId id="339" r:id="rId35"/>
    <p:sldId id="340" r:id="rId36"/>
  </p:sldIdLst>
  <p:sldSz cx="9144000" cy="6858000" type="screen4x3"/>
  <p:notesSz cx="6858000" cy="9144000"/>
  <p:custDataLst>
    <p:tags r:id="rId3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1BE13A4A-74A3-4DAD-8530-1B9C4DB73235}" type="datetimeFigureOut">
              <a:rPr lang="id-ID"/>
              <a:pPr>
                <a:defRPr/>
              </a:pPr>
              <a:t>17/11/2016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F601C10-E4C6-4CB6-A2CE-ACFBC973B43E}" type="slidenum">
              <a:rPr lang="id-ID" altLang="en-US"/>
              <a:pPr/>
              <a:t>‹#›</a:t>
            </a:fld>
            <a:endParaRPr lang="id-ID" altLang="en-US"/>
          </a:p>
        </p:txBody>
      </p:sp>
    </p:spTree>
    <p:extLst>
      <p:ext uri="{BB962C8B-B14F-4D97-AF65-F5344CB8AC3E}">
        <p14:creationId xmlns:p14="http://schemas.microsoft.com/office/powerpoint/2010/main" val="12817542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d-ID"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DE329AF-0970-4C8D-86B6-B8417E512B53}" type="slidenum">
              <a:rPr lang="id-ID" altLang="en-US"/>
              <a:pPr eaLnBrk="1" hangingPunct="1"/>
              <a:t>1</a:t>
            </a:fld>
            <a:endParaRPr lang="id-ID" altLang="en-US"/>
          </a:p>
        </p:txBody>
      </p:sp>
    </p:spTree>
    <p:extLst>
      <p:ext uri="{BB962C8B-B14F-4D97-AF65-F5344CB8AC3E}">
        <p14:creationId xmlns:p14="http://schemas.microsoft.com/office/powerpoint/2010/main" val="1392578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601C10-E4C6-4CB6-A2CE-ACFBC973B43E}" type="slidenum">
              <a:rPr lang="id-ID" altLang="en-US" smtClean="0"/>
              <a:pPr/>
              <a:t>19</a:t>
            </a:fld>
            <a:endParaRPr lang="id-ID" altLang="en-US"/>
          </a:p>
        </p:txBody>
      </p:sp>
    </p:spTree>
    <p:extLst>
      <p:ext uri="{BB962C8B-B14F-4D97-AF65-F5344CB8AC3E}">
        <p14:creationId xmlns:p14="http://schemas.microsoft.com/office/powerpoint/2010/main" val="22134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ltLang="id-ID"/>
          </a:p>
        </p:txBody>
      </p:sp>
      <p:sp>
        <p:nvSpPr>
          <p:cNvPr id="5" name="Footer Placeholder 4"/>
          <p:cNvSpPr>
            <a:spLocks noGrp="1"/>
          </p:cNvSpPr>
          <p:nvPr>
            <p:ph type="ftr" sz="quarter" idx="11"/>
          </p:nvPr>
        </p:nvSpPr>
        <p:spPr/>
        <p:txBody>
          <a:bodyPr/>
          <a:lstStyle/>
          <a:p>
            <a:pPr>
              <a:defRPr/>
            </a:pPr>
            <a:endParaRPr lang="en-US" altLang="id-ID"/>
          </a:p>
        </p:txBody>
      </p:sp>
      <p:sp>
        <p:nvSpPr>
          <p:cNvPr id="6" name="Slide Number Placeholder 5"/>
          <p:cNvSpPr>
            <a:spLocks noGrp="1"/>
          </p:cNvSpPr>
          <p:nvPr>
            <p:ph type="sldNum" sz="quarter" idx="12"/>
          </p:nvPr>
        </p:nvSpPr>
        <p:spPr/>
        <p:txBody>
          <a:bodyPr/>
          <a:lstStyle/>
          <a:p>
            <a:fld id="{15D5E947-A1C4-4381-8E46-1E3095BB8EA6}" type="slidenum">
              <a:rPr lang="en-US" altLang="id-ID" smtClean="0"/>
              <a:pPr/>
              <a:t>‹#›</a:t>
            </a:fld>
            <a:endParaRPr lang="en-US" altLang="id-ID"/>
          </a:p>
        </p:txBody>
      </p:sp>
    </p:spTree>
    <p:extLst>
      <p:ext uri="{BB962C8B-B14F-4D97-AF65-F5344CB8AC3E}">
        <p14:creationId xmlns:p14="http://schemas.microsoft.com/office/powerpoint/2010/main" val="185423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id-ID"/>
          </a:p>
        </p:txBody>
      </p:sp>
      <p:sp>
        <p:nvSpPr>
          <p:cNvPr id="5" name="Footer Placeholder 4"/>
          <p:cNvSpPr>
            <a:spLocks noGrp="1"/>
          </p:cNvSpPr>
          <p:nvPr>
            <p:ph type="ftr" sz="quarter" idx="11"/>
          </p:nvPr>
        </p:nvSpPr>
        <p:spPr/>
        <p:txBody>
          <a:bodyPr/>
          <a:lstStyle/>
          <a:p>
            <a:pPr>
              <a:defRPr/>
            </a:pPr>
            <a:endParaRPr lang="en-US" altLang="id-ID"/>
          </a:p>
        </p:txBody>
      </p:sp>
      <p:sp>
        <p:nvSpPr>
          <p:cNvPr id="6" name="Slide Number Placeholder 5"/>
          <p:cNvSpPr>
            <a:spLocks noGrp="1"/>
          </p:cNvSpPr>
          <p:nvPr>
            <p:ph type="sldNum" sz="quarter" idx="12"/>
          </p:nvPr>
        </p:nvSpPr>
        <p:spPr/>
        <p:txBody>
          <a:bodyPr/>
          <a:lstStyle/>
          <a:p>
            <a:fld id="{5DD1E7FA-B139-41DC-8CAE-967E9C30F81A}" type="slidenum">
              <a:rPr lang="en-US" altLang="id-ID" smtClean="0"/>
              <a:pPr/>
              <a:t>‹#›</a:t>
            </a:fld>
            <a:endParaRPr lang="en-US" altLang="id-ID"/>
          </a:p>
        </p:txBody>
      </p:sp>
    </p:spTree>
    <p:extLst>
      <p:ext uri="{BB962C8B-B14F-4D97-AF65-F5344CB8AC3E}">
        <p14:creationId xmlns:p14="http://schemas.microsoft.com/office/powerpoint/2010/main" val="872975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id-ID"/>
          </a:p>
        </p:txBody>
      </p:sp>
      <p:sp>
        <p:nvSpPr>
          <p:cNvPr id="5" name="Footer Placeholder 4"/>
          <p:cNvSpPr>
            <a:spLocks noGrp="1"/>
          </p:cNvSpPr>
          <p:nvPr>
            <p:ph type="ftr" sz="quarter" idx="11"/>
          </p:nvPr>
        </p:nvSpPr>
        <p:spPr/>
        <p:txBody>
          <a:bodyPr/>
          <a:lstStyle/>
          <a:p>
            <a:pPr>
              <a:defRPr/>
            </a:pPr>
            <a:endParaRPr lang="en-US" altLang="id-ID"/>
          </a:p>
        </p:txBody>
      </p:sp>
      <p:sp>
        <p:nvSpPr>
          <p:cNvPr id="6" name="Slide Number Placeholder 5"/>
          <p:cNvSpPr>
            <a:spLocks noGrp="1"/>
          </p:cNvSpPr>
          <p:nvPr>
            <p:ph type="sldNum" sz="quarter" idx="12"/>
          </p:nvPr>
        </p:nvSpPr>
        <p:spPr/>
        <p:txBody>
          <a:bodyPr/>
          <a:lstStyle/>
          <a:p>
            <a:fld id="{3B188927-D714-45C5-8D0C-E7833A53B71A}" type="slidenum">
              <a:rPr lang="en-US" altLang="id-ID" smtClean="0"/>
              <a:pPr/>
              <a:t>‹#›</a:t>
            </a:fld>
            <a:endParaRPr lang="en-US" altLang="id-ID"/>
          </a:p>
        </p:txBody>
      </p:sp>
    </p:spTree>
    <p:extLst>
      <p:ext uri="{BB962C8B-B14F-4D97-AF65-F5344CB8AC3E}">
        <p14:creationId xmlns:p14="http://schemas.microsoft.com/office/powerpoint/2010/main" val="1044269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id-ID"/>
          </a:p>
        </p:txBody>
      </p:sp>
      <p:sp>
        <p:nvSpPr>
          <p:cNvPr id="5" name="Footer Placeholder 4"/>
          <p:cNvSpPr>
            <a:spLocks noGrp="1"/>
          </p:cNvSpPr>
          <p:nvPr>
            <p:ph type="ftr" sz="quarter" idx="11"/>
          </p:nvPr>
        </p:nvSpPr>
        <p:spPr/>
        <p:txBody>
          <a:bodyPr/>
          <a:lstStyle/>
          <a:p>
            <a:pPr>
              <a:defRPr/>
            </a:pPr>
            <a:endParaRPr lang="en-US" altLang="id-ID"/>
          </a:p>
        </p:txBody>
      </p:sp>
      <p:sp>
        <p:nvSpPr>
          <p:cNvPr id="6" name="Slide Number Placeholder 5"/>
          <p:cNvSpPr>
            <a:spLocks noGrp="1"/>
          </p:cNvSpPr>
          <p:nvPr>
            <p:ph type="sldNum" sz="quarter" idx="12"/>
          </p:nvPr>
        </p:nvSpPr>
        <p:spPr/>
        <p:txBody>
          <a:bodyPr/>
          <a:lstStyle/>
          <a:p>
            <a:fld id="{C98DFD4D-12FA-4F07-A417-1D3B6A664B6E}" type="slidenum">
              <a:rPr lang="en-US" altLang="id-ID" smtClean="0"/>
              <a:pPr/>
              <a:t>‹#›</a:t>
            </a:fld>
            <a:endParaRPr lang="en-US" altLang="id-ID"/>
          </a:p>
        </p:txBody>
      </p:sp>
    </p:spTree>
    <p:extLst>
      <p:ext uri="{BB962C8B-B14F-4D97-AF65-F5344CB8AC3E}">
        <p14:creationId xmlns:p14="http://schemas.microsoft.com/office/powerpoint/2010/main" val="2690386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id-ID"/>
          </a:p>
        </p:txBody>
      </p:sp>
      <p:sp>
        <p:nvSpPr>
          <p:cNvPr id="5" name="Footer Placeholder 4"/>
          <p:cNvSpPr>
            <a:spLocks noGrp="1"/>
          </p:cNvSpPr>
          <p:nvPr>
            <p:ph type="ftr" sz="quarter" idx="11"/>
          </p:nvPr>
        </p:nvSpPr>
        <p:spPr/>
        <p:txBody>
          <a:bodyPr/>
          <a:lstStyle/>
          <a:p>
            <a:pPr>
              <a:defRPr/>
            </a:pPr>
            <a:endParaRPr lang="en-US" altLang="id-ID"/>
          </a:p>
        </p:txBody>
      </p:sp>
      <p:sp>
        <p:nvSpPr>
          <p:cNvPr id="6" name="Slide Number Placeholder 5"/>
          <p:cNvSpPr>
            <a:spLocks noGrp="1"/>
          </p:cNvSpPr>
          <p:nvPr>
            <p:ph type="sldNum" sz="quarter" idx="12"/>
          </p:nvPr>
        </p:nvSpPr>
        <p:spPr/>
        <p:txBody>
          <a:bodyPr/>
          <a:lstStyle/>
          <a:p>
            <a:fld id="{AD267557-F7FE-44FD-A97B-4932C468ACF2}" type="slidenum">
              <a:rPr lang="en-US" altLang="id-ID" smtClean="0"/>
              <a:pPr/>
              <a:t>‹#›</a:t>
            </a:fld>
            <a:endParaRPr lang="en-US" altLang="id-ID"/>
          </a:p>
        </p:txBody>
      </p:sp>
    </p:spTree>
    <p:extLst>
      <p:ext uri="{BB962C8B-B14F-4D97-AF65-F5344CB8AC3E}">
        <p14:creationId xmlns:p14="http://schemas.microsoft.com/office/powerpoint/2010/main" val="275061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ltLang="id-ID"/>
          </a:p>
        </p:txBody>
      </p:sp>
      <p:sp>
        <p:nvSpPr>
          <p:cNvPr id="6" name="Footer Placeholder 5"/>
          <p:cNvSpPr>
            <a:spLocks noGrp="1"/>
          </p:cNvSpPr>
          <p:nvPr>
            <p:ph type="ftr" sz="quarter" idx="11"/>
          </p:nvPr>
        </p:nvSpPr>
        <p:spPr/>
        <p:txBody>
          <a:bodyPr/>
          <a:lstStyle/>
          <a:p>
            <a:pPr>
              <a:defRPr/>
            </a:pPr>
            <a:endParaRPr lang="en-US" altLang="id-ID"/>
          </a:p>
        </p:txBody>
      </p:sp>
      <p:sp>
        <p:nvSpPr>
          <p:cNvPr id="7" name="Slide Number Placeholder 6"/>
          <p:cNvSpPr>
            <a:spLocks noGrp="1"/>
          </p:cNvSpPr>
          <p:nvPr>
            <p:ph type="sldNum" sz="quarter" idx="12"/>
          </p:nvPr>
        </p:nvSpPr>
        <p:spPr/>
        <p:txBody>
          <a:bodyPr/>
          <a:lstStyle/>
          <a:p>
            <a:fld id="{7AD5A23A-65C7-48F1-8515-19ACAEF92C7A}" type="slidenum">
              <a:rPr lang="en-US" altLang="id-ID" smtClean="0"/>
              <a:pPr/>
              <a:t>‹#›</a:t>
            </a:fld>
            <a:endParaRPr lang="en-US" altLang="id-ID"/>
          </a:p>
        </p:txBody>
      </p:sp>
    </p:spTree>
    <p:extLst>
      <p:ext uri="{BB962C8B-B14F-4D97-AF65-F5344CB8AC3E}">
        <p14:creationId xmlns:p14="http://schemas.microsoft.com/office/powerpoint/2010/main" val="426288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ltLang="id-ID"/>
          </a:p>
        </p:txBody>
      </p:sp>
      <p:sp>
        <p:nvSpPr>
          <p:cNvPr id="8" name="Footer Placeholder 7"/>
          <p:cNvSpPr>
            <a:spLocks noGrp="1"/>
          </p:cNvSpPr>
          <p:nvPr>
            <p:ph type="ftr" sz="quarter" idx="11"/>
          </p:nvPr>
        </p:nvSpPr>
        <p:spPr/>
        <p:txBody>
          <a:bodyPr/>
          <a:lstStyle/>
          <a:p>
            <a:pPr>
              <a:defRPr/>
            </a:pPr>
            <a:endParaRPr lang="en-US" altLang="id-ID"/>
          </a:p>
        </p:txBody>
      </p:sp>
      <p:sp>
        <p:nvSpPr>
          <p:cNvPr id="9" name="Slide Number Placeholder 8"/>
          <p:cNvSpPr>
            <a:spLocks noGrp="1"/>
          </p:cNvSpPr>
          <p:nvPr>
            <p:ph type="sldNum" sz="quarter" idx="12"/>
          </p:nvPr>
        </p:nvSpPr>
        <p:spPr/>
        <p:txBody>
          <a:bodyPr/>
          <a:lstStyle/>
          <a:p>
            <a:fld id="{044A9A8D-37D8-47C5-AA84-4CF568390872}" type="slidenum">
              <a:rPr lang="en-US" altLang="id-ID" smtClean="0"/>
              <a:pPr/>
              <a:t>‹#›</a:t>
            </a:fld>
            <a:endParaRPr lang="en-US" altLang="id-ID"/>
          </a:p>
        </p:txBody>
      </p:sp>
    </p:spTree>
    <p:extLst>
      <p:ext uri="{BB962C8B-B14F-4D97-AF65-F5344CB8AC3E}">
        <p14:creationId xmlns:p14="http://schemas.microsoft.com/office/powerpoint/2010/main" val="2493185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ltLang="id-ID"/>
          </a:p>
        </p:txBody>
      </p:sp>
      <p:sp>
        <p:nvSpPr>
          <p:cNvPr id="4" name="Footer Placeholder 3"/>
          <p:cNvSpPr>
            <a:spLocks noGrp="1"/>
          </p:cNvSpPr>
          <p:nvPr>
            <p:ph type="ftr" sz="quarter" idx="11"/>
          </p:nvPr>
        </p:nvSpPr>
        <p:spPr/>
        <p:txBody>
          <a:bodyPr/>
          <a:lstStyle/>
          <a:p>
            <a:pPr>
              <a:defRPr/>
            </a:pPr>
            <a:endParaRPr lang="en-US" altLang="id-ID"/>
          </a:p>
        </p:txBody>
      </p:sp>
      <p:sp>
        <p:nvSpPr>
          <p:cNvPr id="5" name="Slide Number Placeholder 4"/>
          <p:cNvSpPr>
            <a:spLocks noGrp="1"/>
          </p:cNvSpPr>
          <p:nvPr>
            <p:ph type="sldNum" sz="quarter" idx="12"/>
          </p:nvPr>
        </p:nvSpPr>
        <p:spPr/>
        <p:txBody>
          <a:bodyPr/>
          <a:lstStyle/>
          <a:p>
            <a:fld id="{1A817B7F-6D87-4687-9C53-58AC66AD523C}" type="slidenum">
              <a:rPr lang="en-US" altLang="id-ID" smtClean="0"/>
              <a:pPr/>
              <a:t>‹#›</a:t>
            </a:fld>
            <a:endParaRPr lang="en-US" altLang="id-ID"/>
          </a:p>
        </p:txBody>
      </p:sp>
    </p:spTree>
    <p:extLst>
      <p:ext uri="{BB962C8B-B14F-4D97-AF65-F5344CB8AC3E}">
        <p14:creationId xmlns:p14="http://schemas.microsoft.com/office/powerpoint/2010/main" val="2987383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id-ID"/>
          </a:p>
        </p:txBody>
      </p:sp>
      <p:sp>
        <p:nvSpPr>
          <p:cNvPr id="3" name="Footer Placeholder 2"/>
          <p:cNvSpPr>
            <a:spLocks noGrp="1"/>
          </p:cNvSpPr>
          <p:nvPr>
            <p:ph type="ftr" sz="quarter" idx="11"/>
          </p:nvPr>
        </p:nvSpPr>
        <p:spPr/>
        <p:txBody>
          <a:bodyPr/>
          <a:lstStyle/>
          <a:p>
            <a:pPr>
              <a:defRPr/>
            </a:pPr>
            <a:endParaRPr lang="en-US" altLang="id-ID"/>
          </a:p>
        </p:txBody>
      </p:sp>
      <p:sp>
        <p:nvSpPr>
          <p:cNvPr id="4" name="Slide Number Placeholder 3"/>
          <p:cNvSpPr>
            <a:spLocks noGrp="1"/>
          </p:cNvSpPr>
          <p:nvPr>
            <p:ph type="sldNum" sz="quarter" idx="12"/>
          </p:nvPr>
        </p:nvSpPr>
        <p:spPr/>
        <p:txBody>
          <a:bodyPr/>
          <a:lstStyle/>
          <a:p>
            <a:fld id="{0C5F72C9-062D-4D11-BD7C-BE3179A80F0B}" type="slidenum">
              <a:rPr lang="en-US" altLang="id-ID" smtClean="0"/>
              <a:pPr/>
              <a:t>‹#›</a:t>
            </a:fld>
            <a:endParaRPr lang="en-US" altLang="id-ID"/>
          </a:p>
        </p:txBody>
      </p:sp>
    </p:spTree>
    <p:extLst>
      <p:ext uri="{BB962C8B-B14F-4D97-AF65-F5344CB8AC3E}">
        <p14:creationId xmlns:p14="http://schemas.microsoft.com/office/powerpoint/2010/main" val="129110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id-ID"/>
          </a:p>
        </p:txBody>
      </p:sp>
      <p:sp>
        <p:nvSpPr>
          <p:cNvPr id="6" name="Footer Placeholder 5"/>
          <p:cNvSpPr>
            <a:spLocks noGrp="1"/>
          </p:cNvSpPr>
          <p:nvPr>
            <p:ph type="ftr" sz="quarter" idx="11"/>
          </p:nvPr>
        </p:nvSpPr>
        <p:spPr/>
        <p:txBody>
          <a:bodyPr/>
          <a:lstStyle/>
          <a:p>
            <a:pPr>
              <a:defRPr/>
            </a:pPr>
            <a:endParaRPr lang="en-US" altLang="id-ID"/>
          </a:p>
        </p:txBody>
      </p:sp>
      <p:sp>
        <p:nvSpPr>
          <p:cNvPr id="7" name="Slide Number Placeholder 6"/>
          <p:cNvSpPr>
            <a:spLocks noGrp="1"/>
          </p:cNvSpPr>
          <p:nvPr>
            <p:ph type="sldNum" sz="quarter" idx="12"/>
          </p:nvPr>
        </p:nvSpPr>
        <p:spPr/>
        <p:txBody>
          <a:bodyPr/>
          <a:lstStyle/>
          <a:p>
            <a:fld id="{1588DFF7-5487-4CB0-BF96-5B8747C597C9}" type="slidenum">
              <a:rPr lang="en-US" altLang="id-ID" smtClean="0"/>
              <a:pPr/>
              <a:t>‹#›</a:t>
            </a:fld>
            <a:endParaRPr lang="en-US" altLang="id-ID"/>
          </a:p>
        </p:txBody>
      </p:sp>
    </p:spTree>
    <p:extLst>
      <p:ext uri="{BB962C8B-B14F-4D97-AF65-F5344CB8AC3E}">
        <p14:creationId xmlns:p14="http://schemas.microsoft.com/office/powerpoint/2010/main" val="191359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id-ID"/>
          </a:p>
        </p:txBody>
      </p:sp>
      <p:sp>
        <p:nvSpPr>
          <p:cNvPr id="6" name="Footer Placeholder 5"/>
          <p:cNvSpPr>
            <a:spLocks noGrp="1"/>
          </p:cNvSpPr>
          <p:nvPr>
            <p:ph type="ftr" sz="quarter" idx="11"/>
          </p:nvPr>
        </p:nvSpPr>
        <p:spPr/>
        <p:txBody>
          <a:bodyPr/>
          <a:lstStyle/>
          <a:p>
            <a:pPr>
              <a:defRPr/>
            </a:pPr>
            <a:endParaRPr lang="en-US" altLang="id-ID"/>
          </a:p>
        </p:txBody>
      </p:sp>
      <p:sp>
        <p:nvSpPr>
          <p:cNvPr id="7" name="Slide Number Placeholder 6"/>
          <p:cNvSpPr>
            <a:spLocks noGrp="1"/>
          </p:cNvSpPr>
          <p:nvPr>
            <p:ph type="sldNum" sz="quarter" idx="12"/>
          </p:nvPr>
        </p:nvSpPr>
        <p:spPr/>
        <p:txBody>
          <a:bodyPr/>
          <a:lstStyle/>
          <a:p>
            <a:fld id="{B71F7A6F-832A-41EE-ABFE-CAB8307E6088}" type="slidenum">
              <a:rPr lang="en-US" altLang="id-ID" smtClean="0"/>
              <a:pPr/>
              <a:t>‹#›</a:t>
            </a:fld>
            <a:endParaRPr lang="en-US" altLang="id-ID"/>
          </a:p>
        </p:txBody>
      </p:sp>
    </p:spTree>
    <p:extLst>
      <p:ext uri="{BB962C8B-B14F-4D97-AF65-F5344CB8AC3E}">
        <p14:creationId xmlns:p14="http://schemas.microsoft.com/office/powerpoint/2010/main" val="2476386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4BAD60E-299C-4A4B-85C7-074C1DEA6CAE}" type="slidenum">
              <a:rPr lang="en-US" altLang="id-ID" smtClean="0"/>
              <a:pPr/>
              <a:t>‹#›</a:t>
            </a:fld>
            <a:endParaRPr lang="en-US" altLang="id-ID"/>
          </a:p>
        </p:txBody>
      </p:sp>
    </p:spTree>
    <p:extLst>
      <p:ext uri="{BB962C8B-B14F-4D97-AF65-F5344CB8AC3E}">
        <p14:creationId xmlns:p14="http://schemas.microsoft.com/office/powerpoint/2010/main" val="30267665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simulasi/Astable%20Multivibrator%201.asc"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simulasi/Monostable%20555.asc" TargetMode="External"/><Relationship Id="rId3" Type="http://schemas.openxmlformats.org/officeDocument/2006/relationships/image" Target="../media/image12.JPG"/><Relationship Id="rId7" Type="http://schemas.openxmlformats.org/officeDocument/2006/relationships/image" Target="../media/image10.w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hyperlink" Target="../simulasi/Monostable%20LTC6752_F12.asc" TargetMode="External"/><Relationship Id="rId10" Type="http://schemas.openxmlformats.org/officeDocument/2006/relationships/image" Target="../media/image11.wmf"/><Relationship Id="rId4" Type="http://schemas.openxmlformats.org/officeDocument/2006/relationships/image" Target="../media/image13.png"/><Relationship Id="rId9"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8.wmf"/><Relationship Id="rId5" Type="http://schemas.openxmlformats.org/officeDocument/2006/relationships/oleObject" Target="../embeddings/oleObject4.bin"/><Relationship Id="rId4" Type="http://schemas.openxmlformats.org/officeDocument/2006/relationships/hyperlink" Target="../simulasi/Bistable%20Multivibrator.asc" TargetMode="External"/></Relationships>
</file>

<file path=ppt/slides/_rels/slide2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20.wmf"/><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3.wmf"/><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id-ID" dirty="0" smtClean="0"/>
              <a:t>Bab 4 </a:t>
            </a:r>
            <a:r>
              <a:rPr lang="en-US" altLang="id-ID" dirty="0" err="1" smtClean="0"/>
              <a:t>Multivibrator</a:t>
            </a:r>
            <a:endParaRPr lang="en-US" altLang="id-ID" dirty="0" smtClean="0"/>
          </a:p>
        </p:txBody>
      </p:sp>
      <p:sp>
        <p:nvSpPr>
          <p:cNvPr id="2051" name="Rectangle 3"/>
          <p:cNvSpPr>
            <a:spLocks noGrp="1" noChangeArrowheads="1"/>
          </p:cNvSpPr>
          <p:nvPr>
            <p:ph type="subTitle" idx="1"/>
          </p:nvPr>
        </p:nvSpPr>
        <p:spPr/>
        <p:txBody>
          <a:bodyPr rtlCol="0">
            <a:normAutofit/>
          </a:bodyPr>
          <a:lstStyle/>
          <a:p>
            <a:pPr fontAlgn="auto">
              <a:spcAft>
                <a:spcPts val="0"/>
              </a:spcAft>
              <a:defRPr/>
            </a:pPr>
            <a:r>
              <a:rPr lang="en-US" altLang="id-ID" dirty="0" smtClean="0"/>
              <a:t>By : M. </a:t>
            </a:r>
            <a:r>
              <a:rPr lang="en-US" altLang="id-ID" dirty="0" err="1" smtClean="0"/>
              <a:t>Ramdhani</a:t>
            </a:r>
            <a:endParaRPr lang="en-US" altLang="id-ID"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1676400"/>
            <a:ext cx="7886700" cy="4351338"/>
          </a:xfrm>
        </p:spPr>
        <p:txBody>
          <a:bodyPr>
            <a:normAutofit/>
          </a:bodyPr>
          <a:lstStyle/>
          <a:p>
            <a:pPr marL="0" indent="0">
              <a:buNone/>
            </a:pPr>
            <a:r>
              <a:rPr lang="en-US" sz="2000" dirty="0"/>
              <a:t>Proses </a:t>
            </a:r>
            <a:r>
              <a:rPr lang="en-US" sz="2000" dirty="0" err="1"/>
              <a:t>terjadinya</a:t>
            </a:r>
            <a:r>
              <a:rPr lang="en-US" sz="2000" dirty="0"/>
              <a:t> 2 </a:t>
            </a:r>
            <a:r>
              <a:rPr lang="en-US" sz="2000" dirty="0" err="1"/>
              <a:t>kondisi</a:t>
            </a:r>
            <a:r>
              <a:rPr lang="en-US" sz="2000" dirty="0"/>
              <a:t> </a:t>
            </a:r>
            <a:r>
              <a:rPr lang="en-US" sz="2000" dirty="0" err="1"/>
              <a:t>tersebut</a:t>
            </a:r>
            <a:r>
              <a:rPr lang="en-US" sz="2000" dirty="0"/>
              <a:t> </a:t>
            </a:r>
            <a:r>
              <a:rPr lang="en-US" sz="2000" dirty="0" err="1" smtClean="0"/>
              <a:t>adalah</a:t>
            </a:r>
            <a:r>
              <a:rPr lang="en-US" sz="2000" dirty="0"/>
              <a:t> </a:t>
            </a:r>
            <a:r>
              <a:rPr lang="en-US" sz="2000" dirty="0" smtClean="0"/>
              <a:t>:</a:t>
            </a:r>
          </a:p>
          <a:p>
            <a:pPr>
              <a:buFontTx/>
              <a:buChar char="-"/>
            </a:pPr>
            <a:r>
              <a:rPr lang="en-US" sz="2000" dirty="0" err="1" smtClean="0"/>
              <a:t>Asumsi</a:t>
            </a:r>
            <a:r>
              <a:rPr lang="en-US" sz="2000" dirty="0" smtClean="0"/>
              <a:t> TR1 cut-off </a:t>
            </a:r>
            <a:r>
              <a:rPr lang="en-US" sz="2000" dirty="0"/>
              <a:t>(OFF) </a:t>
            </a:r>
            <a:r>
              <a:rPr lang="en-US" sz="2000" dirty="0" err="1"/>
              <a:t>dan</a:t>
            </a:r>
            <a:r>
              <a:rPr lang="en-US" sz="2000" dirty="0"/>
              <a:t> TR2 </a:t>
            </a:r>
            <a:r>
              <a:rPr lang="en-US" sz="2000" dirty="0" err="1" smtClean="0"/>
              <a:t>saturasi</a:t>
            </a:r>
            <a:r>
              <a:rPr lang="en-US" sz="2000" dirty="0" smtClean="0"/>
              <a:t> </a:t>
            </a:r>
            <a:r>
              <a:rPr lang="en-US" sz="2000" dirty="0"/>
              <a:t>(ON) </a:t>
            </a:r>
            <a:r>
              <a:rPr lang="en-US" sz="2000" dirty="0" smtClean="0">
                <a:sym typeface="Wingdings" panose="05000000000000000000" pitchFamily="2" charset="2"/>
              </a:rPr>
              <a:t></a:t>
            </a:r>
            <a:r>
              <a:rPr lang="en-US" sz="2000" dirty="0" smtClean="0"/>
              <a:t> </a:t>
            </a:r>
            <a:r>
              <a:rPr lang="en-US" sz="2000" dirty="0"/>
              <a:t>C2 </a:t>
            </a:r>
            <a:r>
              <a:rPr lang="en-US" sz="2000" dirty="0" err="1" smtClean="0"/>
              <a:t>pengisian</a:t>
            </a:r>
            <a:r>
              <a:rPr lang="en-US" sz="2000" dirty="0" smtClean="0"/>
              <a:t> </a:t>
            </a:r>
            <a:r>
              <a:rPr lang="en-US" sz="2000" dirty="0" err="1"/>
              <a:t>muatan</a:t>
            </a:r>
            <a:r>
              <a:rPr lang="en-US" sz="2000" dirty="0"/>
              <a:t> </a:t>
            </a:r>
            <a:r>
              <a:rPr lang="en-US" sz="2000" dirty="0" err="1"/>
              <a:t>melalui</a:t>
            </a:r>
            <a:r>
              <a:rPr lang="en-US" sz="2000" dirty="0"/>
              <a:t> R2 </a:t>
            </a:r>
            <a:r>
              <a:rPr lang="en-US" sz="2000" dirty="0" err="1"/>
              <a:t>ke</a:t>
            </a:r>
            <a:r>
              <a:rPr lang="en-US" sz="2000" dirty="0"/>
              <a:t> ground </a:t>
            </a:r>
            <a:r>
              <a:rPr lang="en-US" sz="2000" dirty="0" err="1"/>
              <a:t>melalui</a:t>
            </a:r>
            <a:r>
              <a:rPr lang="en-US" sz="2000" dirty="0"/>
              <a:t> </a:t>
            </a:r>
            <a:r>
              <a:rPr lang="en-US" sz="2000" dirty="0" err="1"/>
              <a:t>kolektor</a:t>
            </a:r>
            <a:r>
              <a:rPr lang="en-US" sz="2000" dirty="0"/>
              <a:t> </a:t>
            </a:r>
            <a:r>
              <a:rPr lang="en-US" sz="2000" dirty="0" err="1"/>
              <a:t>emitor</a:t>
            </a:r>
            <a:r>
              <a:rPr lang="en-US" sz="2000" dirty="0"/>
              <a:t> </a:t>
            </a:r>
            <a:r>
              <a:rPr lang="en-US" sz="2000" dirty="0" smtClean="0"/>
              <a:t>TR2</a:t>
            </a:r>
          </a:p>
          <a:p>
            <a:pPr>
              <a:buFontTx/>
              <a:buChar char="-"/>
            </a:pPr>
            <a:r>
              <a:rPr lang="en-US" sz="2000" dirty="0" err="1" smtClean="0"/>
              <a:t>Saat</a:t>
            </a:r>
            <a:r>
              <a:rPr lang="en-US" sz="2000" dirty="0" smtClean="0"/>
              <a:t> </a:t>
            </a:r>
            <a:r>
              <a:rPr lang="en-US" sz="2000" dirty="0" err="1"/>
              <a:t>muatan</a:t>
            </a:r>
            <a:r>
              <a:rPr lang="en-US" sz="2000" dirty="0"/>
              <a:t> </a:t>
            </a:r>
            <a:r>
              <a:rPr lang="en-US" sz="2000" dirty="0" err="1" smtClean="0"/>
              <a:t>penuh</a:t>
            </a:r>
            <a:r>
              <a:rPr lang="en-US" sz="2000" dirty="0" smtClean="0"/>
              <a:t> C2 </a:t>
            </a:r>
            <a:r>
              <a:rPr lang="en-US" sz="2000" dirty="0" smtClean="0">
                <a:sym typeface="Wingdings" panose="05000000000000000000" pitchFamily="2" charset="2"/>
              </a:rPr>
              <a:t></a:t>
            </a:r>
            <a:r>
              <a:rPr lang="en-US" sz="2000" dirty="0" smtClean="0"/>
              <a:t> TR1 </a:t>
            </a:r>
            <a:r>
              <a:rPr lang="en-US" sz="2000" dirty="0" err="1"/>
              <a:t>mendapat</a:t>
            </a:r>
            <a:r>
              <a:rPr lang="en-US" sz="2000" dirty="0"/>
              <a:t> bias </a:t>
            </a:r>
            <a:r>
              <a:rPr lang="en-US" sz="2000" dirty="0" err="1"/>
              <a:t>maju</a:t>
            </a:r>
            <a:r>
              <a:rPr lang="en-US" sz="2000" dirty="0"/>
              <a:t> </a:t>
            </a:r>
            <a:r>
              <a:rPr lang="en-US" sz="2000" dirty="0" smtClean="0">
                <a:sym typeface="Wingdings" panose="05000000000000000000" pitchFamily="2" charset="2"/>
              </a:rPr>
              <a:t></a:t>
            </a:r>
            <a:r>
              <a:rPr lang="en-US" sz="2000" dirty="0" smtClean="0"/>
              <a:t> </a:t>
            </a:r>
            <a:r>
              <a:rPr lang="en-US" sz="2000" dirty="0" err="1"/>
              <a:t>saturasi</a:t>
            </a:r>
            <a:r>
              <a:rPr lang="en-US" sz="2000" dirty="0"/>
              <a:t> (ON) </a:t>
            </a:r>
            <a:r>
              <a:rPr lang="en-US" sz="2000" dirty="0" err="1"/>
              <a:t>kondisi</a:t>
            </a:r>
            <a:r>
              <a:rPr lang="en-US" sz="2000" dirty="0"/>
              <a:t> </a:t>
            </a:r>
            <a:r>
              <a:rPr lang="en-US" sz="2000" dirty="0" err="1"/>
              <a:t>ini</a:t>
            </a:r>
            <a:r>
              <a:rPr lang="en-US" sz="2000" dirty="0"/>
              <a:t> </a:t>
            </a:r>
            <a:r>
              <a:rPr lang="en-US" sz="2000" dirty="0" err="1"/>
              <a:t>akan</a:t>
            </a:r>
            <a:r>
              <a:rPr lang="en-US" sz="2000" dirty="0"/>
              <a:t> </a:t>
            </a:r>
            <a:r>
              <a:rPr lang="en-US" sz="2000" dirty="0" err="1"/>
              <a:t>memaksa</a:t>
            </a:r>
            <a:r>
              <a:rPr lang="en-US" sz="2000" dirty="0"/>
              <a:t> </a:t>
            </a:r>
            <a:r>
              <a:rPr lang="en-US" sz="2000" dirty="0" smtClean="0"/>
              <a:t>TR2 </a:t>
            </a:r>
            <a:r>
              <a:rPr lang="en-US" sz="2000" dirty="0" err="1"/>
              <a:t>menjadi</a:t>
            </a:r>
            <a:r>
              <a:rPr lang="en-US" sz="2000" dirty="0"/>
              <a:t> cut-off (OFF) </a:t>
            </a:r>
            <a:r>
              <a:rPr lang="en-US" sz="2000" dirty="0" err="1"/>
              <a:t>dengan</a:t>
            </a:r>
            <a:r>
              <a:rPr lang="en-US" sz="2000" dirty="0"/>
              <a:t> </a:t>
            </a:r>
            <a:r>
              <a:rPr lang="en-US" sz="2000" dirty="0" err="1"/>
              <a:t>cepat</a:t>
            </a:r>
            <a:r>
              <a:rPr lang="en-US" sz="2000" dirty="0"/>
              <a:t> </a:t>
            </a:r>
            <a:r>
              <a:rPr lang="en-US" sz="2000" dirty="0" err="1"/>
              <a:t>sehingga</a:t>
            </a:r>
            <a:r>
              <a:rPr lang="en-US" sz="2000" dirty="0"/>
              <a:t> </a:t>
            </a:r>
            <a:r>
              <a:rPr lang="en-US" sz="2000" dirty="0" err="1"/>
              <a:t>muatan</a:t>
            </a:r>
            <a:r>
              <a:rPr lang="en-US" sz="2000" dirty="0"/>
              <a:t> C2 </a:t>
            </a:r>
            <a:r>
              <a:rPr lang="en-US" sz="2000" dirty="0" err="1"/>
              <a:t>akan</a:t>
            </a:r>
            <a:r>
              <a:rPr lang="en-US" sz="2000" dirty="0"/>
              <a:t> </a:t>
            </a:r>
            <a:r>
              <a:rPr lang="en-US" sz="2000" dirty="0" err="1"/>
              <a:t>dilepas</a:t>
            </a:r>
            <a:r>
              <a:rPr lang="en-US" sz="2000" dirty="0"/>
              <a:t> </a:t>
            </a:r>
            <a:r>
              <a:rPr lang="en-US" sz="2000" dirty="0" err="1"/>
              <a:t>melalui</a:t>
            </a:r>
            <a:r>
              <a:rPr lang="en-US" sz="2000" dirty="0"/>
              <a:t> basis </a:t>
            </a:r>
            <a:r>
              <a:rPr lang="en-US" sz="2000" dirty="0" smtClean="0"/>
              <a:t>TR1</a:t>
            </a:r>
          </a:p>
          <a:p>
            <a:pPr>
              <a:buFontTx/>
              <a:buChar char="-"/>
            </a:pPr>
            <a:r>
              <a:rPr lang="en-US" sz="2000" dirty="0" smtClean="0"/>
              <a:t> </a:t>
            </a:r>
            <a:r>
              <a:rPr lang="en-US" sz="2000" dirty="0" err="1" smtClean="0"/>
              <a:t>Saat</a:t>
            </a:r>
            <a:r>
              <a:rPr lang="en-US" sz="2000" dirty="0" smtClean="0"/>
              <a:t> </a:t>
            </a:r>
            <a:r>
              <a:rPr lang="en-US" sz="2000" dirty="0"/>
              <a:t>yang </a:t>
            </a:r>
            <a:r>
              <a:rPr lang="en-US" sz="2000" dirty="0" err="1"/>
              <a:t>sama</a:t>
            </a:r>
            <a:r>
              <a:rPr lang="en-US" sz="2000" dirty="0"/>
              <a:t> C1 </a:t>
            </a:r>
            <a:r>
              <a:rPr lang="en-US" sz="2000" dirty="0" err="1"/>
              <a:t>mengisi</a:t>
            </a:r>
            <a:r>
              <a:rPr lang="en-US" sz="2000" dirty="0"/>
              <a:t> </a:t>
            </a:r>
            <a:r>
              <a:rPr lang="en-US" sz="2000" dirty="0" err="1"/>
              <a:t>muatan</a:t>
            </a:r>
            <a:r>
              <a:rPr lang="en-US" sz="2000" dirty="0"/>
              <a:t> </a:t>
            </a:r>
            <a:r>
              <a:rPr lang="en-US" sz="2000" dirty="0" err="1"/>
              <a:t>sampai</a:t>
            </a:r>
            <a:r>
              <a:rPr lang="en-US" sz="2000" dirty="0"/>
              <a:t> </a:t>
            </a:r>
            <a:r>
              <a:rPr lang="en-US" sz="2000" dirty="0" err="1"/>
              <a:t>penuh</a:t>
            </a:r>
            <a:r>
              <a:rPr lang="en-US" sz="2000" dirty="0"/>
              <a:t> </a:t>
            </a:r>
            <a:r>
              <a:rPr lang="en-US" sz="2000" dirty="0" err="1"/>
              <a:t>melalui</a:t>
            </a:r>
            <a:r>
              <a:rPr lang="en-US" sz="2000" dirty="0"/>
              <a:t> R3 </a:t>
            </a:r>
            <a:r>
              <a:rPr lang="en-US" sz="2000" dirty="0" err="1"/>
              <a:t>ke</a:t>
            </a:r>
            <a:r>
              <a:rPr lang="en-US" sz="2000" dirty="0"/>
              <a:t> ground </a:t>
            </a:r>
            <a:r>
              <a:rPr lang="en-US" sz="2000" dirty="0" err="1"/>
              <a:t>melalui</a:t>
            </a:r>
            <a:r>
              <a:rPr lang="en-US" sz="2000" dirty="0"/>
              <a:t> </a:t>
            </a:r>
            <a:r>
              <a:rPr lang="en-US" sz="2000" dirty="0" err="1"/>
              <a:t>kolektor</a:t>
            </a:r>
            <a:r>
              <a:rPr lang="en-US" sz="2000" dirty="0"/>
              <a:t> </a:t>
            </a:r>
            <a:r>
              <a:rPr lang="en-US" sz="2000" dirty="0" err="1"/>
              <a:t>emitor</a:t>
            </a:r>
            <a:r>
              <a:rPr lang="en-US" sz="2000" dirty="0"/>
              <a:t> TR1. </a:t>
            </a:r>
            <a:endParaRPr lang="en-US" sz="2000" dirty="0" smtClean="0"/>
          </a:p>
          <a:p>
            <a:pPr>
              <a:buFontTx/>
              <a:buChar char="-"/>
            </a:pPr>
            <a:r>
              <a:rPr lang="en-US" sz="2000" dirty="0" err="1" smtClean="0"/>
              <a:t>Kemudian</a:t>
            </a:r>
            <a:r>
              <a:rPr lang="en-US" sz="2000" dirty="0" smtClean="0"/>
              <a:t> </a:t>
            </a:r>
            <a:r>
              <a:rPr lang="en-US" sz="2000" dirty="0" err="1"/>
              <a:t>pada</a:t>
            </a:r>
            <a:r>
              <a:rPr lang="en-US" sz="2000" dirty="0"/>
              <a:t> </a:t>
            </a:r>
            <a:r>
              <a:rPr lang="en-US" sz="2000" dirty="0" err="1"/>
              <a:t>saat</a:t>
            </a:r>
            <a:r>
              <a:rPr lang="en-US" sz="2000" dirty="0"/>
              <a:t> </a:t>
            </a:r>
            <a:r>
              <a:rPr lang="en-US" sz="2000" dirty="0" smtClean="0"/>
              <a:t>C1 </a:t>
            </a:r>
            <a:r>
              <a:rPr lang="en-US" sz="2000" dirty="0" err="1" smtClean="0"/>
              <a:t>penuh</a:t>
            </a:r>
            <a:r>
              <a:rPr lang="en-US" sz="2000" dirty="0" smtClean="0"/>
              <a:t> </a:t>
            </a:r>
            <a:r>
              <a:rPr lang="en-US" sz="2000" dirty="0" smtClean="0">
                <a:sym typeface="Wingdings" panose="05000000000000000000" pitchFamily="2" charset="2"/>
              </a:rPr>
              <a:t></a:t>
            </a:r>
            <a:r>
              <a:rPr lang="en-US" sz="2000" dirty="0" smtClean="0"/>
              <a:t> </a:t>
            </a:r>
            <a:r>
              <a:rPr lang="en-US" sz="2000" dirty="0"/>
              <a:t>TR2 </a:t>
            </a:r>
            <a:r>
              <a:rPr lang="en-US" sz="2000" dirty="0" err="1"/>
              <a:t>mendapat</a:t>
            </a:r>
            <a:r>
              <a:rPr lang="en-US" sz="2000" dirty="0"/>
              <a:t> </a:t>
            </a:r>
            <a:r>
              <a:rPr lang="en-US" sz="2000" dirty="0" smtClean="0"/>
              <a:t>bias </a:t>
            </a:r>
            <a:r>
              <a:rPr lang="en-US" sz="2000" dirty="0" err="1" smtClean="0"/>
              <a:t>maju</a:t>
            </a:r>
            <a:r>
              <a:rPr lang="en-US" sz="2000" dirty="0" smtClean="0"/>
              <a:t> </a:t>
            </a:r>
            <a:r>
              <a:rPr lang="en-US" sz="2000" dirty="0" smtClean="0">
                <a:sym typeface="Wingdings" panose="05000000000000000000" pitchFamily="2" charset="2"/>
              </a:rPr>
              <a:t></a:t>
            </a:r>
            <a:r>
              <a:rPr lang="en-US" sz="2000" dirty="0" smtClean="0"/>
              <a:t> </a:t>
            </a:r>
            <a:r>
              <a:rPr lang="en-US" sz="2000" dirty="0" err="1" smtClean="0"/>
              <a:t>saturasi</a:t>
            </a:r>
            <a:r>
              <a:rPr lang="en-US" sz="2000" dirty="0" smtClean="0"/>
              <a:t> </a:t>
            </a:r>
            <a:r>
              <a:rPr lang="en-US" sz="2000" dirty="0"/>
              <a:t>(ON) </a:t>
            </a:r>
            <a:r>
              <a:rPr lang="en-US" sz="2000" dirty="0" err="1"/>
              <a:t>dan</a:t>
            </a:r>
            <a:r>
              <a:rPr lang="en-US" sz="2000" dirty="0"/>
              <a:t> </a:t>
            </a:r>
            <a:r>
              <a:rPr lang="en-US" sz="2000" dirty="0" err="1"/>
              <a:t>memaksa</a:t>
            </a:r>
            <a:r>
              <a:rPr lang="en-US" sz="2000" dirty="0"/>
              <a:t> TR1 </a:t>
            </a:r>
            <a:r>
              <a:rPr lang="en-US" sz="2000" dirty="0" err="1"/>
              <a:t>berubah</a:t>
            </a:r>
            <a:r>
              <a:rPr lang="en-US" sz="2000" dirty="0"/>
              <a:t> </a:t>
            </a:r>
            <a:r>
              <a:rPr lang="en-US" sz="2000" dirty="0" err="1"/>
              <a:t>jadi</a:t>
            </a:r>
            <a:r>
              <a:rPr lang="en-US" sz="2000" dirty="0"/>
              <a:t> cut-off (OFF) </a:t>
            </a:r>
            <a:r>
              <a:rPr lang="en-US" sz="2000" dirty="0" err="1"/>
              <a:t>dan</a:t>
            </a:r>
            <a:r>
              <a:rPr lang="en-US" sz="2000" dirty="0"/>
              <a:t> </a:t>
            </a:r>
            <a:r>
              <a:rPr lang="en-US" sz="2000" dirty="0" smtClean="0"/>
              <a:t>C1 </a:t>
            </a:r>
            <a:r>
              <a:rPr lang="en-US" sz="2000" dirty="0" err="1"/>
              <a:t>mengosongkan</a:t>
            </a:r>
            <a:r>
              <a:rPr lang="en-US" sz="2000" dirty="0"/>
              <a:t> </a:t>
            </a:r>
            <a:r>
              <a:rPr lang="en-US" sz="2000" dirty="0" err="1"/>
              <a:t>muatan</a:t>
            </a:r>
            <a:r>
              <a:rPr lang="en-US" sz="2000" dirty="0"/>
              <a:t> </a:t>
            </a:r>
            <a:r>
              <a:rPr lang="en-US" sz="2000" dirty="0" err="1"/>
              <a:t>lagi</a:t>
            </a:r>
            <a:r>
              <a:rPr lang="en-US" sz="2000" dirty="0"/>
              <a:t> </a:t>
            </a:r>
            <a:r>
              <a:rPr lang="en-US" sz="2000" dirty="0" err="1"/>
              <a:t>sampai</a:t>
            </a:r>
            <a:r>
              <a:rPr lang="en-US" sz="2000" dirty="0"/>
              <a:t> C2 </a:t>
            </a:r>
            <a:r>
              <a:rPr lang="en-US" sz="2000" dirty="0" err="1"/>
              <a:t>penuh</a:t>
            </a:r>
            <a:r>
              <a:rPr lang="en-US" sz="2000" dirty="0"/>
              <a:t> </a:t>
            </a:r>
            <a:r>
              <a:rPr lang="en-US" sz="2000" dirty="0" err="1"/>
              <a:t>dan</a:t>
            </a:r>
            <a:r>
              <a:rPr lang="en-US" sz="2000" dirty="0"/>
              <a:t> </a:t>
            </a:r>
            <a:r>
              <a:rPr lang="en-US" sz="2000" dirty="0" err="1"/>
              <a:t>membuat</a:t>
            </a:r>
            <a:r>
              <a:rPr lang="en-US" sz="2000" dirty="0"/>
              <a:t> TR1 </a:t>
            </a:r>
            <a:r>
              <a:rPr lang="en-US" sz="2000" dirty="0" err="1"/>
              <a:t>menjadi</a:t>
            </a:r>
            <a:r>
              <a:rPr lang="en-US" sz="2000" dirty="0"/>
              <a:t> ON </a:t>
            </a:r>
            <a:r>
              <a:rPr lang="en-US" sz="2000" dirty="0" err="1"/>
              <a:t>dan</a:t>
            </a:r>
            <a:r>
              <a:rPr lang="en-US" sz="2000" dirty="0"/>
              <a:t> TR2 </a:t>
            </a:r>
            <a:r>
              <a:rPr lang="en-US" sz="2000" dirty="0" err="1"/>
              <a:t>menjadi</a:t>
            </a:r>
            <a:r>
              <a:rPr lang="en-US" sz="2000" dirty="0"/>
              <a:t> OFF </a:t>
            </a:r>
            <a:r>
              <a:rPr lang="en-US" sz="2000" dirty="0" err="1"/>
              <a:t>lagi</a:t>
            </a:r>
            <a:r>
              <a:rPr lang="en-US" sz="2000" dirty="0"/>
              <a:t> </a:t>
            </a:r>
            <a:r>
              <a:rPr lang="en-US" sz="2000" dirty="0" err="1"/>
              <a:t>dan</a:t>
            </a:r>
            <a:r>
              <a:rPr lang="en-US" sz="2000" dirty="0"/>
              <a:t> </a:t>
            </a:r>
            <a:r>
              <a:rPr lang="en-US" sz="2000" dirty="0" err="1"/>
              <a:t>seterusnya</a:t>
            </a:r>
            <a:r>
              <a:rPr lang="en-US" sz="2000" dirty="0"/>
              <a:t> </a:t>
            </a:r>
            <a:r>
              <a:rPr lang="en-US" sz="2000" dirty="0" err="1"/>
              <a:t>akan</a:t>
            </a:r>
            <a:r>
              <a:rPr lang="en-US" sz="2000" dirty="0"/>
              <a:t> </a:t>
            </a:r>
            <a:r>
              <a:rPr lang="en-US" sz="2000" dirty="0" err="1"/>
              <a:t>berjalan</a:t>
            </a:r>
            <a:r>
              <a:rPr lang="en-US" sz="2000" dirty="0"/>
              <a:t> </a:t>
            </a:r>
            <a:r>
              <a:rPr lang="en-US" sz="2000" dirty="0" err="1"/>
              <a:t>seperti</a:t>
            </a:r>
            <a:r>
              <a:rPr lang="en-US" sz="2000" dirty="0"/>
              <a:t> </a:t>
            </a:r>
            <a:r>
              <a:rPr lang="en-US" sz="2000" dirty="0" err="1"/>
              <a:t>itu</a:t>
            </a:r>
            <a:r>
              <a:rPr lang="en-US" sz="2000" dirty="0" smtClean="0"/>
              <a:t>.</a:t>
            </a:r>
          </a:p>
          <a:p>
            <a:pPr>
              <a:buFontTx/>
              <a:buChar char="-"/>
            </a:pPr>
            <a:endParaRPr lang="en-US" sz="2000" dirty="0"/>
          </a:p>
        </p:txBody>
      </p:sp>
      <p:graphicFrame>
        <p:nvGraphicFramePr>
          <p:cNvPr id="4" name="Object 3">
            <a:hlinkClick r:id="rId3" action="ppaction://hlinkfile"/>
          </p:cNvPr>
          <p:cNvGraphicFramePr>
            <a:graphicFrameLocks noChangeAspect="1"/>
          </p:cNvGraphicFramePr>
          <p:nvPr>
            <p:extLst/>
          </p:nvPr>
        </p:nvGraphicFramePr>
        <p:xfrm>
          <a:off x="6781800" y="5644296"/>
          <a:ext cx="2095500" cy="685800"/>
        </p:xfrm>
        <a:graphic>
          <a:graphicData uri="http://schemas.openxmlformats.org/presentationml/2006/ole">
            <mc:AlternateContent xmlns:mc="http://schemas.openxmlformats.org/markup-compatibility/2006">
              <mc:Choice xmlns:v="urn:schemas-microsoft-com:vml" Requires="v">
                <p:oleObj spid="_x0000_s37902" name="Packager Shell Object" showAsIcon="1" r:id="rId4" imgW="2095920" imgH="685800" progId="Package">
                  <p:embed/>
                </p:oleObj>
              </mc:Choice>
              <mc:Fallback>
                <p:oleObj name="Packager Shell Object" showAsIcon="1" r:id="rId4" imgW="2095920" imgH="685800" progId="Package">
                  <p:embed/>
                  <p:pic>
                    <p:nvPicPr>
                      <p:cNvPr id="0" name=""/>
                      <p:cNvPicPr/>
                      <p:nvPr/>
                    </p:nvPicPr>
                    <p:blipFill>
                      <a:blip r:embed="rId5"/>
                      <a:stretch>
                        <a:fillRect/>
                      </a:stretch>
                    </p:blipFill>
                    <p:spPr>
                      <a:xfrm>
                        <a:off x="6781800" y="5644296"/>
                        <a:ext cx="2095500" cy="685800"/>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5" name="TextBox 4"/>
              <p:cNvSpPr txBox="1"/>
              <p:nvPr/>
            </p:nvSpPr>
            <p:spPr>
              <a:xfrm>
                <a:off x="3352800" y="5562600"/>
                <a:ext cx="2286000" cy="54970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𝑇</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1,38</m:t>
                          </m:r>
                          <m:r>
                            <a:rPr lang="en-US" b="0" i="1" smtClean="0">
                              <a:latin typeface="Cambria Math" panose="02040503050406030204" pitchFamily="18" charset="0"/>
                            </a:rPr>
                            <m:t>𝑅𝐶</m:t>
                          </m:r>
                        </m:den>
                      </m:f>
                    </m:oMath>
                  </m:oMathPara>
                </a14:m>
                <a:endParaRPr lang="en-US" b="0" dirty="0" smtClean="0"/>
              </a:p>
            </p:txBody>
          </p:sp>
        </mc:Choice>
        <mc:Fallback xmlns="">
          <p:sp>
            <p:nvSpPr>
              <p:cNvPr id="5" name="TextBox 4"/>
              <p:cNvSpPr txBox="1">
                <a:spLocks noRot="1" noChangeAspect="1" noMove="1" noResize="1" noEditPoints="1" noAdjustHandles="1" noChangeArrowheads="1" noChangeShapeType="1" noTextEdit="1"/>
              </p:cNvSpPr>
              <p:nvPr/>
            </p:nvSpPr>
            <p:spPr>
              <a:xfrm>
                <a:off x="3352800" y="5562600"/>
                <a:ext cx="2286000" cy="549702"/>
              </a:xfrm>
              <a:prstGeom prst="rect">
                <a:avLst/>
              </a:prstGeom>
              <a:blipFill rotWithShape="0">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415104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Astable</a:t>
            </a:r>
            <a:r>
              <a:rPr lang="en-US" dirty="0" smtClean="0"/>
              <a:t> </a:t>
            </a:r>
            <a:r>
              <a:rPr lang="en-US" dirty="0" err="1" smtClean="0"/>
              <a:t>Multivibrator</a:t>
            </a:r>
            <a:r>
              <a:rPr lang="en-US" dirty="0" smtClean="0"/>
              <a:t> </a:t>
            </a:r>
            <a:r>
              <a:rPr lang="en-US" dirty="0" err="1" smtClean="0"/>
              <a:t>dibuat</a:t>
            </a:r>
            <a:r>
              <a:rPr lang="en-US" dirty="0" smtClean="0"/>
              <a:t> </a:t>
            </a:r>
            <a:r>
              <a:rPr lang="en-US" dirty="0" err="1" smtClean="0"/>
              <a:t>dari</a:t>
            </a:r>
            <a:r>
              <a:rPr lang="en-US" dirty="0" smtClean="0"/>
              <a:t> IC74HC14</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623344"/>
            <a:ext cx="4038600" cy="3028950"/>
          </a:xfrm>
          <a:prstGeom prst="rect">
            <a:avLst/>
          </a:prstGeom>
        </p:spPr>
      </p:pic>
      <p:sp>
        <p:nvSpPr>
          <p:cNvPr id="5" name="Content Placeholder 3"/>
          <p:cNvSpPr txBox="1">
            <a:spLocks/>
          </p:cNvSpPr>
          <p:nvPr/>
        </p:nvSpPr>
        <p:spPr>
          <a:xfrm>
            <a:off x="4648200" y="1737360"/>
            <a:ext cx="4038600" cy="4434840"/>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r>
              <a:rPr lang="en-US" sz="1600" dirty="0" err="1" smtClean="0"/>
              <a:t>Tegangan</a:t>
            </a:r>
            <a:r>
              <a:rPr lang="en-US" sz="1600" dirty="0" smtClean="0"/>
              <a:t> supply IC </a:t>
            </a:r>
            <a:r>
              <a:rPr lang="en-US" sz="1600" dirty="0" err="1" smtClean="0"/>
              <a:t>dalam</a:t>
            </a:r>
            <a:r>
              <a:rPr lang="en-US" sz="1600" dirty="0" smtClean="0"/>
              <a:t> </a:t>
            </a:r>
            <a:r>
              <a:rPr lang="en-US" sz="1600" dirty="0" err="1" smtClean="0"/>
              <a:t>keadaan</a:t>
            </a:r>
            <a:r>
              <a:rPr lang="en-US" sz="1600" dirty="0" smtClean="0"/>
              <a:t> </a:t>
            </a:r>
            <a:r>
              <a:rPr lang="en-US" sz="1600" dirty="0" err="1" smtClean="0"/>
              <a:t>hidup</a:t>
            </a:r>
            <a:r>
              <a:rPr lang="en-US" sz="1600" dirty="0" smtClean="0"/>
              <a:t>/ ON, </a:t>
            </a:r>
            <a:r>
              <a:rPr lang="en-US" sz="1600" dirty="0" err="1" smtClean="0"/>
              <a:t>sehingga</a:t>
            </a:r>
            <a:r>
              <a:rPr lang="en-US" sz="1600" dirty="0" smtClean="0"/>
              <a:t> </a:t>
            </a:r>
            <a:r>
              <a:rPr lang="en-US" sz="1600" dirty="0" err="1" smtClean="0"/>
              <a:t>Vkap</a:t>
            </a:r>
            <a:r>
              <a:rPr lang="en-US" sz="1600" dirty="0" smtClean="0"/>
              <a:t> </a:t>
            </a:r>
            <a:r>
              <a:rPr lang="en-US" sz="1600" dirty="0" err="1" smtClean="0"/>
              <a:t>adalah</a:t>
            </a:r>
            <a:r>
              <a:rPr lang="en-US" sz="1600" dirty="0" smtClean="0"/>
              <a:t> 0 V </a:t>
            </a:r>
            <a:r>
              <a:rPr lang="en-US" sz="1600" dirty="0" err="1" smtClean="0"/>
              <a:t>dan</a:t>
            </a:r>
            <a:r>
              <a:rPr lang="en-US" sz="1600" dirty="0" smtClean="0"/>
              <a:t> </a:t>
            </a:r>
            <a:r>
              <a:rPr lang="en-US" sz="1600" dirty="0" err="1" smtClean="0"/>
              <a:t>Vout</a:t>
            </a:r>
            <a:r>
              <a:rPr lang="en-US" sz="1600" dirty="0" smtClean="0"/>
              <a:t> </a:t>
            </a:r>
            <a:r>
              <a:rPr lang="en-US" sz="1600" dirty="0" err="1" smtClean="0"/>
              <a:t>akan</a:t>
            </a:r>
            <a:r>
              <a:rPr lang="en-US" sz="1600" dirty="0" smtClean="0"/>
              <a:t> </a:t>
            </a:r>
            <a:r>
              <a:rPr lang="en-US" sz="1600" dirty="0" err="1" smtClean="0"/>
              <a:t>tinggi</a:t>
            </a:r>
            <a:r>
              <a:rPr lang="en-US" sz="1600" dirty="0" smtClean="0"/>
              <a:t>/ </a:t>
            </a:r>
            <a:r>
              <a:rPr lang="en-US" sz="1600" dirty="0" err="1" smtClean="0"/>
              <a:t>sama</a:t>
            </a:r>
            <a:r>
              <a:rPr lang="en-US" sz="1600" dirty="0" smtClean="0"/>
              <a:t> </a:t>
            </a:r>
            <a:r>
              <a:rPr lang="en-US" sz="1600" dirty="0" err="1" smtClean="0"/>
              <a:t>dengan</a:t>
            </a:r>
            <a:r>
              <a:rPr lang="en-US" sz="1600" dirty="0" smtClean="0"/>
              <a:t> </a:t>
            </a:r>
            <a:r>
              <a:rPr lang="en-US" sz="1600" dirty="0" err="1" smtClean="0"/>
              <a:t>tegangan</a:t>
            </a:r>
            <a:r>
              <a:rPr lang="en-US" sz="1600" dirty="0" smtClean="0"/>
              <a:t> IC ≈5 V.</a:t>
            </a:r>
          </a:p>
          <a:p>
            <a:pPr fontAlgn="auto">
              <a:spcAft>
                <a:spcPts val="0"/>
              </a:spcAft>
            </a:pPr>
            <a:r>
              <a:rPr lang="en-US" sz="1600" dirty="0" err="1" smtClean="0"/>
              <a:t>Kapasitor</a:t>
            </a:r>
            <a:r>
              <a:rPr lang="en-US" sz="1600" dirty="0" smtClean="0"/>
              <a:t> </a:t>
            </a:r>
            <a:r>
              <a:rPr lang="en-US" sz="1600" dirty="0" err="1" smtClean="0"/>
              <a:t>akan</a:t>
            </a:r>
            <a:r>
              <a:rPr lang="en-US" sz="1600" dirty="0" smtClean="0"/>
              <a:t> </a:t>
            </a:r>
            <a:r>
              <a:rPr lang="en-US" sz="1600" dirty="0" err="1" smtClean="0"/>
              <a:t>mulai</a:t>
            </a:r>
            <a:r>
              <a:rPr lang="en-US" sz="1600" dirty="0" smtClean="0"/>
              <a:t> </a:t>
            </a:r>
            <a:r>
              <a:rPr lang="en-US" sz="1600" dirty="0" err="1" smtClean="0"/>
              <a:t>mengisi</a:t>
            </a:r>
            <a:r>
              <a:rPr lang="en-US" sz="1600" dirty="0" smtClean="0"/>
              <a:t> yang </a:t>
            </a:r>
            <a:r>
              <a:rPr lang="en-US" sz="1600" dirty="0" err="1" smtClean="0"/>
              <a:t>sama</a:t>
            </a:r>
            <a:r>
              <a:rPr lang="en-US" sz="1600" dirty="0" smtClean="0"/>
              <a:t> </a:t>
            </a:r>
            <a:r>
              <a:rPr lang="en-US" sz="1600" dirty="0" err="1" smtClean="0"/>
              <a:t>dengan</a:t>
            </a:r>
            <a:r>
              <a:rPr lang="en-US" sz="1600" dirty="0" smtClean="0"/>
              <a:t> </a:t>
            </a:r>
            <a:r>
              <a:rPr lang="en-US" sz="1600" dirty="0" err="1" smtClean="0"/>
              <a:t>tegangan</a:t>
            </a:r>
            <a:r>
              <a:rPr lang="en-US" sz="1600" dirty="0" smtClean="0"/>
              <a:t> </a:t>
            </a:r>
            <a:r>
              <a:rPr lang="en-US" sz="1600" dirty="0" err="1" smtClean="0"/>
              <a:t>Vout</a:t>
            </a:r>
            <a:r>
              <a:rPr lang="en-US" sz="1600" dirty="0" smtClean="0"/>
              <a:t>.</a:t>
            </a:r>
          </a:p>
          <a:p>
            <a:pPr fontAlgn="auto">
              <a:spcAft>
                <a:spcPts val="0"/>
              </a:spcAft>
            </a:pPr>
            <a:r>
              <a:rPr lang="en-US" sz="1600" dirty="0" err="1" smtClean="0"/>
              <a:t>Ketika</a:t>
            </a:r>
            <a:r>
              <a:rPr lang="en-US" sz="1600" dirty="0" smtClean="0"/>
              <a:t> </a:t>
            </a:r>
            <a:r>
              <a:rPr lang="en-US" sz="1600" dirty="0" err="1" smtClean="0"/>
              <a:t>Vkap</a:t>
            </a:r>
            <a:r>
              <a:rPr lang="en-US" sz="1600" dirty="0" smtClean="0"/>
              <a:t> </a:t>
            </a:r>
            <a:r>
              <a:rPr lang="en-US" sz="1600" dirty="0" err="1" smtClean="0"/>
              <a:t>menuju</a:t>
            </a:r>
            <a:r>
              <a:rPr lang="en-US" sz="1600" dirty="0" smtClean="0"/>
              <a:t> </a:t>
            </a:r>
            <a:r>
              <a:rPr lang="en-US" sz="1600" dirty="0" err="1" smtClean="0"/>
              <a:t>tegangan</a:t>
            </a:r>
            <a:r>
              <a:rPr lang="en-US" sz="1600" dirty="0" smtClean="0"/>
              <a:t> </a:t>
            </a:r>
            <a:r>
              <a:rPr lang="en-US" sz="1600" dirty="0" err="1" smtClean="0"/>
              <a:t>positif</a:t>
            </a:r>
            <a:r>
              <a:rPr lang="en-US" sz="1600" dirty="0" smtClean="0"/>
              <a:t> (VT+) </a:t>
            </a:r>
            <a:r>
              <a:rPr lang="en-US" sz="1600" dirty="0" err="1" smtClean="0"/>
              <a:t>dari</a:t>
            </a:r>
            <a:r>
              <a:rPr lang="en-US" sz="1600" dirty="0" smtClean="0"/>
              <a:t> </a:t>
            </a:r>
            <a:r>
              <a:rPr lang="en-US" sz="1600" dirty="0" err="1" smtClean="0"/>
              <a:t>schmitt</a:t>
            </a:r>
            <a:r>
              <a:rPr lang="en-US" sz="1600" dirty="0" smtClean="0"/>
              <a:t> trigger </a:t>
            </a:r>
            <a:r>
              <a:rPr lang="en-US" sz="1600" dirty="0" err="1" smtClean="0"/>
              <a:t>yaitu</a:t>
            </a:r>
            <a:r>
              <a:rPr lang="en-US" sz="1600" dirty="0" smtClean="0"/>
              <a:t> </a:t>
            </a:r>
            <a:r>
              <a:rPr lang="en-US" sz="1600" dirty="0" err="1" smtClean="0"/>
              <a:t>sebesar</a:t>
            </a:r>
            <a:r>
              <a:rPr lang="en-US" sz="1600" dirty="0" smtClean="0"/>
              <a:t> 5 V, </a:t>
            </a:r>
            <a:r>
              <a:rPr lang="en-US" sz="1600" dirty="0" err="1" smtClean="0"/>
              <a:t>maka</a:t>
            </a:r>
            <a:r>
              <a:rPr lang="en-US" sz="1600" dirty="0" smtClean="0"/>
              <a:t> output </a:t>
            </a:r>
            <a:r>
              <a:rPr lang="en-US" sz="1600" dirty="0" err="1" smtClean="0"/>
              <a:t>dari</a:t>
            </a:r>
            <a:r>
              <a:rPr lang="en-US" sz="1600" dirty="0" smtClean="0"/>
              <a:t> Schmitt </a:t>
            </a:r>
            <a:r>
              <a:rPr lang="en-US" sz="1600" dirty="0" err="1" smtClean="0"/>
              <a:t>akan</a:t>
            </a:r>
            <a:r>
              <a:rPr lang="en-US" sz="1600" dirty="0" smtClean="0"/>
              <a:t> </a:t>
            </a:r>
            <a:r>
              <a:rPr lang="en-US" sz="1600" dirty="0" err="1" smtClean="0"/>
              <a:t>berubah</a:t>
            </a:r>
            <a:r>
              <a:rPr lang="en-US" sz="1600" dirty="0" smtClean="0"/>
              <a:t> </a:t>
            </a:r>
            <a:r>
              <a:rPr lang="en-US" sz="1600" dirty="0" err="1" smtClean="0"/>
              <a:t>menjadi</a:t>
            </a:r>
            <a:r>
              <a:rPr lang="en-US" sz="1600" dirty="0" smtClean="0"/>
              <a:t> </a:t>
            </a:r>
            <a:r>
              <a:rPr lang="en-US" sz="1600" dirty="0" err="1" smtClean="0"/>
              <a:t>rendah</a:t>
            </a:r>
            <a:r>
              <a:rPr lang="en-US" sz="1600" dirty="0" smtClean="0"/>
              <a:t> (≈0 V).</a:t>
            </a:r>
          </a:p>
          <a:p>
            <a:pPr fontAlgn="auto">
              <a:spcAft>
                <a:spcPts val="0"/>
              </a:spcAft>
            </a:pPr>
            <a:r>
              <a:rPr lang="en-US" sz="1600" dirty="0" err="1" smtClean="0"/>
              <a:t>Karena</a:t>
            </a:r>
            <a:r>
              <a:rPr lang="en-US" sz="1600" dirty="0" smtClean="0"/>
              <a:t> </a:t>
            </a:r>
            <a:r>
              <a:rPr lang="en-US" sz="1600" dirty="0" err="1" smtClean="0"/>
              <a:t>Vout</a:t>
            </a:r>
            <a:r>
              <a:rPr lang="en-US" sz="1600" dirty="0" smtClean="0"/>
              <a:t> ≈ 0 V, </a:t>
            </a:r>
            <a:r>
              <a:rPr lang="en-US" sz="1600" dirty="0" err="1" smtClean="0"/>
              <a:t>maka</a:t>
            </a:r>
            <a:r>
              <a:rPr lang="en-US" sz="1600" dirty="0" smtClean="0"/>
              <a:t> </a:t>
            </a:r>
            <a:r>
              <a:rPr lang="en-US" sz="1600" dirty="0" err="1" smtClean="0"/>
              <a:t>akan</a:t>
            </a:r>
            <a:r>
              <a:rPr lang="en-US" sz="1600" dirty="0" smtClean="0"/>
              <a:t> </a:t>
            </a:r>
            <a:r>
              <a:rPr lang="en-US" sz="1600" dirty="0" err="1" smtClean="0"/>
              <a:t>terjadi</a:t>
            </a:r>
            <a:r>
              <a:rPr lang="en-US" sz="1600" dirty="0" smtClean="0"/>
              <a:t> </a:t>
            </a:r>
            <a:r>
              <a:rPr lang="en-US" sz="1600" dirty="0" err="1" smtClean="0"/>
              <a:t>pengosongan</a:t>
            </a:r>
            <a:r>
              <a:rPr lang="en-US" sz="1600" dirty="0" smtClean="0"/>
              <a:t> </a:t>
            </a:r>
            <a:r>
              <a:rPr lang="en-US" sz="1600" dirty="0" err="1" smtClean="0"/>
              <a:t>kapasitor</a:t>
            </a:r>
            <a:r>
              <a:rPr lang="en-US" sz="1600" dirty="0" smtClean="0"/>
              <a:t> </a:t>
            </a:r>
            <a:r>
              <a:rPr lang="en-US" sz="1600" dirty="0" err="1" smtClean="0"/>
              <a:t>terhadap</a:t>
            </a:r>
            <a:r>
              <a:rPr lang="en-US" sz="1600" dirty="0" smtClean="0"/>
              <a:t> 0 V.</a:t>
            </a:r>
          </a:p>
          <a:p>
            <a:pPr fontAlgn="auto">
              <a:spcAft>
                <a:spcPts val="0"/>
              </a:spcAft>
            </a:pPr>
            <a:r>
              <a:rPr lang="en-US" sz="1600" dirty="0" err="1" smtClean="0"/>
              <a:t>Ketika</a:t>
            </a:r>
            <a:r>
              <a:rPr lang="en-US" sz="1600" dirty="0" smtClean="0"/>
              <a:t> </a:t>
            </a:r>
            <a:r>
              <a:rPr lang="en-US" sz="1600" dirty="0" err="1" smtClean="0"/>
              <a:t>Vkap</a:t>
            </a:r>
            <a:r>
              <a:rPr lang="en-US" sz="1600" dirty="0" smtClean="0"/>
              <a:t> drop </a:t>
            </a:r>
            <a:r>
              <a:rPr lang="en-US" sz="1600" dirty="0" err="1" smtClean="0"/>
              <a:t>menuju</a:t>
            </a:r>
            <a:r>
              <a:rPr lang="en-US" sz="1600" dirty="0" smtClean="0"/>
              <a:t> </a:t>
            </a:r>
            <a:r>
              <a:rPr lang="en-US" sz="1600" dirty="0" err="1" smtClean="0"/>
              <a:t>tegangan</a:t>
            </a:r>
            <a:r>
              <a:rPr lang="en-US" sz="1600" dirty="0" smtClean="0"/>
              <a:t> </a:t>
            </a:r>
            <a:r>
              <a:rPr lang="en-US" sz="1600" dirty="0" err="1" smtClean="0"/>
              <a:t>negatif</a:t>
            </a:r>
            <a:r>
              <a:rPr lang="en-US" sz="1600" dirty="0" smtClean="0"/>
              <a:t> (VT-), </a:t>
            </a:r>
            <a:r>
              <a:rPr lang="en-US" sz="1600" dirty="0" err="1" smtClean="0"/>
              <a:t>maka</a:t>
            </a:r>
            <a:r>
              <a:rPr lang="en-US" sz="1600" dirty="0" smtClean="0"/>
              <a:t> output Schmitt </a:t>
            </a:r>
            <a:r>
              <a:rPr lang="en-US" sz="1600" dirty="0" err="1" smtClean="0"/>
              <a:t>akan</a:t>
            </a:r>
            <a:r>
              <a:rPr lang="en-US" sz="1600" dirty="0" smtClean="0"/>
              <a:t> </a:t>
            </a:r>
            <a:r>
              <a:rPr lang="en-US" sz="1600" dirty="0" err="1" smtClean="0"/>
              <a:t>kembali</a:t>
            </a:r>
            <a:r>
              <a:rPr lang="en-US" sz="1600" dirty="0" smtClean="0"/>
              <a:t> </a:t>
            </a:r>
            <a:r>
              <a:rPr lang="en-US" sz="1600" dirty="0" err="1" smtClean="0"/>
              <a:t>menjadi</a:t>
            </a:r>
            <a:r>
              <a:rPr lang="en-US" sz="1600" dirty="0" smtClean="0"/>
              <a:t> </a:t>
            </a:r>
            <a:r>
              <a:rPr lang="en-US" sz="1600" dirty="0" err="1" smtClean="0"/>
              <a:t>tinggi</a:t>
            </a:r>
            <a:r>
              <a:rPr lang="en-US" sz="1600" dirty="0" smtClean="0"/>
              <a:t>.</a:t>
            </a:r>
          </a:p>
          <a:p>
            <a:pPr fontAlgn="auto">
              <a:spcAft>
                <a:spcPts val="0"/>
              </a:spcAft>
            </a:pPr>
            <a:r>
              <a:rPr lang="en-US" sz="1600" dirty="0" err="1" smtClean="0"/>
              <a:t>Kejadian</a:t>
            </a:r>
            <a:r>
              <a:rPr lang="en-US" sz="1600" dirty="0" smtClean="0"/>
              <a:t> </a:t>
            </a:r>
            <a:r>
              <a:rPr lang="en-US" sz="1600" dirty="0" err="1" smtClean="0"/>
              <a:t>seperti</a:t>
            </a:r>
            <a:r>
              <a:rPr lang="en-US" sz="1600" dirty="0" smtClean="0"/>
              <a:t> </a:t>
            </a:r>
            <a:r>
              <a:rPr lang="en-US" sz="1600" dirty="0" err="1" smtClean="0"/>
              <a:t>ini</a:t>
            </a:r>
            <a:r>
              <a:rPr lang="en-US" sz="1600" dirty="0" smtClean="0"/>
              <a:t> </a:t>
            </a:r>
            <a:r>
              <a:rPr lang="en-US" sz="1600" dirty="0" err="1" smtClean="0"/>
              <a:t>akan</a:t>
            </a:r>
            <a:r>
              <a:rPr lang="en-US" sz="1600" dirty="0" smtClean="0"/>
              <a:t> </a:t>
            </a:r>
            <a:r>
              <a:rPr lang="en-US" sz="1600" dirty="0" err="1" smtClean="0"/>
              <a:t>terus</a:t>
            </a:r>
            <a:r>
              <a:rPr lang="en-US" sz="1600" dirty="0" smtClean="0"/>
              <a:t> </a:t>
            </a:r>
            <a:r>
              <a:rPr lang="en-US" sz="1600" dirty="0" err="1" smtClean="0"/>
              <a:t>berulang</a:t>
            </a:r>
            <a:r>
              <a:rPr lang="en-US" sz="1600" dirty="0" smtClean="0"/>
              <a:t>, </a:t>
            </a:r>
            <a:r>
              <a:rPr lang="en-US" sz="1600" dirty="0" err="1" smtClean="0"/>
              <a:t>dimana</a:t>
            </a:r>
            <a:r>
              <a:rPr lang="en-US" sz="1600" dirty="0" smtClean="0"/>
              <a:t> </a:t>
            </a:r>
            <a:r>
              <a:rPr lang="en-US" sz="1600" dirty="0" err="1" smtClean="0"/>
              <a:t>saat</a:t>
            </a:r>
            <a:r>
              <a:rPr lang="en-US" sz="1600" dirty="0" smtClean="0"/>
              <a:t> </a:t>
            </a:r>
            <a:r>
              <a:rPr lang="en-US" sz="1600" dirty="0" err="1" smtClean="0"/>
              <a:t>pengisian</a:t>
            </a:r>
            <a:r>
              <a:rPr lang="en-US" sz="1600" dirty="0" smtClean="0"/>
              <a:t> </a:t>
            </a:r>
            <a:r>
              <a:rPr lang="en-US" sz="1600" dirty="0" err="1" smtClean="0"/>
              <a:t>tegangan</a:t>
            </a:r>
            <a:r>
              <a:rPr lang="en-US" sz="1600" dirty="0" smtClean="0"/>
              <a:t> </a:t>
            </a:r>
            <a:r>
              <a:rPr lang="en-US" sz="1600" dirty="0" err="1" smtClean="0"/>
              <a:t>kapasitor</a:t>
            </a:r>
            <a:r>
              <a:rPr lang="en-US" sz="1600" dirty="0" smtClean="0"/>
              <a:t> </a:t>
            </a:r>
            <a:r>
              <a:rPr lang="en-US" sz="1600" dirty="0" err="1" smtClean="0"/>
              <a:t>menjadi</a:t>
            </a:r>
            <a:r>
              <a:rPr lang="en-US" sz="1600" dirty="0" smtClean="0"/>
              <a:t> VT+ </a:t>
            </a:r>
            <a:r>
              <a:rPr lang="en-US" sz="1600" dirty="0" err="1" smtClean="0"/>
              <a:t>dan</a:t>
            </a:r>
            <a:r>
              <a:rPr lang="en-US" sz="1600" dirty="0" smtClean="0"/>
              <a:t> </a:t>
            </a:r>
            <a:r>
              <a:rPr lang="en-US" sz="1600" dirty="0" err="1" smtClean="0"/>
              <a:t>saat</a:t>
            </a:r>
            <a:r>
              <a:rPr lang="en-US" sz="1600" dirty="0" smtClean="0"/>
              <a:t> </a:t>
            </a:r>
            <a:r>
              <a:rPr lang="en-US" sz="1600" dirty="0" err="1" smtClean="0"/>
              <a:t>pengosongan</a:t>
            </a:r>
            <a:r>
              <a:rPr lang="en-US" sz="1600" dirty="0" smtClean="0"/>
              <a:t> </a:t>
            </a:r>
            <a:r>
              <a:rPr lang="en-US" sz="1600" dirty="0" err="1" smtClean="0"/>
              <a:t>tegangan</a:t>
            </a:r>
            <a:r>
              <a:rPr lang="en-US" sz="1600" dirty="0" smtClean="0"/>
              <a:t> </a:t>
            </a:r>
            <a:r>
              <a:rPr lang="en-US" sz="1600" dirty="0" err="1" smtClean="0"/>
              <a:t>kapasitor</a:t>
            </a:r>
            <a:r>
              <a:rPr lang="en-US" sz="1600" dirty="0" smtClean="0"/>
              <a:t> </a:t>
            </a:r>
            <a:r>
              <a:rPr lang="en-US" sz="1600" dirty="0" err="1" smtClean="0"/>
              <a:t>turun</a:t>
            </a:r>
            <a:r>
              <a:rPr lang="en-US" sz="1600" dirty="0" smtClean="0"/>
              <a:t> </a:t>
            </a:r>
            <a:r>
              <a:rPr lang="en-US" sz="1600" dirty="0" err="1" smtClean="0"/>
              <a:t>menjadi</a:t>
            </a:r>
            <a:r>
              <a:rPr lang="en-US" sz="1600" dirty="0" smtClean="0"/>
              <a:t> VT-. </a:t>
            </a:r>
          </a:p>
          <a:p>
            <a:pPr marL="0" indent="0" fontAlgn="auto">
              <a:spcAft>
                <a:spcPts val="0"/>
              </a:spcAft>
              <a:buNone/>
            </a:pPr>
            <a:endParaRPr lang="en-US" sz="1600" dirty="0"/>
          </a:p>
        </p:txBody>
      </p:sp>
    </p:spTree>
    <p:extLst>
      <p:ext uri="{BB962C8B-B14F-4D97-AF65-F5344CB8AC3E}">
        <p14:creationId xmlns:p14="http://schemas.microsoft.com/office/powerpoint/2010/main" val="1883455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Bentuk</a:t>
            </a:r>
            <a:r>
              <a:rPr lang="en-US" dirty="0"/>
              <a:t> </a:t>
            </a:r>
            <a:r>
              <a:rPr lang="en-US" dirty="0" err="1"/>
              <a:t>gelombang</a:t>
            </a:r>
            <a:r>
              <a:rPr lang="en-US" dirty="0"/>
              <a:t> </a:t>
            </a:r>
            <a:r>
              <a:rPr lang="en-US" dirty="0" err="1"/>
              <a:t>dari</a:t>
            </a:r>
            <a:r>
              <a:rPr lang="en-US" dirty="0"/>
              <a:t> </a:t>
            </a:r>
            <a:r>
              <a:rPr lang="en-US" dirty="0" err="1"/>
              <a:t>rangkaian</a:t>
            </a:r>
            <a:r>
              <a:rPr lang="en-US" dirty="0"/>
              <a:t> </a:t>
            </a:r>
            <a:r>
              <a:rPr lang="en-US" dirty="0" err="1"/>
              <a:t>multivibrator</a:t>
            </a:r>
            <a:r>
              <a:rPr lang="en-US" dirty="0"/>
              <a:t> </a:t>
            </a:r>
            <a:r>
              <a:rPr lang="en-US" dirty="0" err="1"/>
              <a:t>astabil</a:t>
            </a:r>
            <a:r>
              <a:rPr lang="en-US" dirty="0"/>
              <a:t> </a:t>
            </a:r>
            <a:r>
              <a:rPr lang="en-US" dirty="0" err="1"/>
              <a:t>schmitt</a:t>
            </a:r>
            <a:r>
              <a:rPr lang="en-US" dirty="0"/>
              <a:t> trigger</a:t>
            </a:r>
          </a:p>
        </p:txBody>
      </p:sp>
      <p:sp>
        <p:nvSpPr>
          <p:cNvPr id="3" name="Content Placeholder 2"/>
          <p:cNvSpPr>
            <a:spLocks noGrp="1"/>
          </p:cNvSpPr>
          <p:nvPr>
            <p:ph idx="1"/>
          </p:nvPr>
        </p:nvSpPr>
        <p:spPr/>
        <p:txBody>
          <a:bodyPr/>
          <a:lstStyle/>
          <a:p>
            <a:endParaRPr lang="en-US"/>
          </a:p>
        </p:txBody>
      </p:sp>
      <p:pic>
        <p:nvPicPr>
          <p:cNvPr id="7" name="Picture 6"/>
          <p:cNvPicPr>
            <a:picLocks noChangeAspect="1"/>
          </p:cNvPicPr>
          <p:nvPr/>
        </p:nvPicPr>
        <p:blipFill>
          <a:blip r:embed="rId2"/>
          <a:stretch>
            <a:fillRect/>
          </a:stretch>
        </p:blipFill>
        <p:spPr>
          <a:xfrm>
            <a:off x="1162476" y="2209800"/>
            <a:ext cx="6819048" cy="3800000"/>
          </a:xfrm>
          <a:prstGeom prst="rect">
            <a:avLst/>
          </a:prstGeom>
        </p:spPr>
      </p:pic>
      <p:pic>
        <p:nvPicPr>
          <p:cNvPr id="8" name="Picture 7"/>
          <p:cNvPicPr>
            <a:picLocks noChangeAspect="1"/>
          </p:cNvPicPr>
          <p:nvPr/>
        </p:nvPicPr>
        <p:blipFill>
          <a:blip r:embed="rId3"/>
          <a:stretch>
            <a:fillRect/>
          </a:stretch>
        </p:blipFill>
        <p:spPr>
          <a:xfrm>
            <a:off x="3429000" y="5961182"/>
            <a:ext cx="1333333" cy="571429"/>
          </a:xfrm>
          <a:prstGeom prst="rect">
            <a:avLst/>
          </a:prstGeom>
        </p:spPr>
      </p:pic>
    </p:spTree>
    <p:extLst>
      <p:ext uri="{BB962C8B-B14F-4D97-AF65-F5344CB8AC3E}">
        <p14:creationId xmlns:p14="http://schemas.microsoft.com/office/powerpoint/2010/main" val="3530589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Soal</a:t>
            </a:r>
            <a:r>
              <a:rPr lang="en-US" dirty="0" smtClean="0"/>
              <a:t> :</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644572" y="1852921"/>
            <a:ext cx="8107697" cy="1652279"/>
          </a:xfrm>
          <a:prstGeom prst="rect">
            <a:avLst/>
          </a:prstGeom>
        </p:spPr>
      </p:pic>
    </p:spTree>
    <p:extLst>
      <p:ext uri="{BB962C8B-B14F-4D97-AF65-F5344CB8AC3E}">
        <p14:creationId xmlns:p14="http://schemas.microsoft.com/office/powerpoint/2010/main" val="753947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2"/>
          <a:stretch>
            <a:fillRect/>
          </a:stretch>
        </p:blipFill>
        <p:spPr>
          <a:xfrm>
            <a:off x="628650" y="1840409"/>
            <a:ext cx="7219950" cy="4369267"/>
          </a:xfrm>
          <a:prstGeom prst="rect">
            <a:avLst/>
          </a:prstGeom>
        </p:spPr>
      </p:pic>
    </p:spTree>
    <p:extLst>
      <p:ext uri="{BB962C8B-B14F-4D97-AF65-F5344CB8AC3E}">
        <p14:creationId xmlns:p14="http://schemas.microsoft.com/office/powerpoint/2010/main" val="1931137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628650" y="1790368"/>
            <a:ext cx="6610350" cy="4399815"/>
          </a:xfrm>
          <a:prstGeom prst="rect">
            <a:avLst/>
          </a:prstGeom>
        </p:spPr>
      </p:pic>
    </p:spTree>
    <p:extLst>
      <p:ext uri="{BB962C8B-B14F-4D97-AF65-F5344CB8AC3E}">
        <p14:creationId xmlns:p14="http://schemas.microsoft.com/office/powerpoint/2010/main" val="1412267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Multivibrator Monostabil</a:t>
            </a:r>
            <a:endParaRPr lang="en-US"/>
          </a:p>
        </p:txBody>
      </p:sp>
      <p:sp>
        <p:nvSpPr>
          <p:cNvPr id="3" name="Content Placeholder 2"/>
          <p:cNvSpPr>
            <a:spLocks noGrp="1"/>
          </p:cNvSpPr>
          <p:nvPr>
            <p:ph idx="1"/>
          </p:nvPr>
        </p:nvSpPr>
        <p:spPr/>
        <p:txBody>
          <a:bodyPr>
            <a:normAutofit/>
          </a:bodyPr>
          <a:lstStyle/>
          <a:p>
            <a:r>
              <a:rPr lang="en-US" dirty="0" err="1" smtClean="0"/>
              <a:t>Multivibrator</a:t>
            </a:r>
            <a:r>
              <a:rPr lang="en-US" dirty="0" smtClean="0"/>
              <a:t> </a:t>
            </a:r>
            <a:r>
              <a:rPr lang="en-US" dirty="0" err="1" smtClean="0"/>
              <a:t>monostabil</a:t>
            </a:r>
            <a:r>
              <a:rPr lang="en-US" dirty="0" smtClean="0"/>
              <a:t> </a:t>
            </a:r>
            <a:r>
              <a:rPr lang="en-US" dirty="0" err="1" smtClean="0"/>
              <a:t>adalah</a:t>
            </a:r>
            <a:r>
              <a:rPr lang="en-US" dirty="0" smtClean="0"/>
              <a:t> </a:t>
            </a:r>
            <a:r>
              <a:rPr lang="en-US" dirty="0" err="1" smtClean="0"/>
              <a:t>multivibrator</a:t>
            </a:r>
            <a:r>
              <a:rPr lang="en-US" dirty="0" smtClean="0"/>
              <a:t> yang </a:t>
            </a:r>
            <a:r>
              <a:rPr lang="en-US" dirty="0" err="1" smtClean="0"/>
              <a:t>memiliki</a:t>
            </a:r>
            <a:r>
              <a:rPr lang="en-US" dirty="0" smtClean="0"/>
              <a:t> </a:t>
            </a:r>
            <a:r>
              <a:rPr lang="en-US" dirty="0" err="1" smtClean="0"/>
              <a:t>satu</a:t>
            </a:r>
            <a:r>
              <a:rPr lang="en-US" dirty="0" smtClean="0"/>
              <a:t> </a:t>
            </a:r>
            <a:r>
              <a:rPr lang="en-US" dirty="0" err="1" smtClean="0"/>
              <a:t>kondisi</a:t>
            </a:r>
            <a:r>
              <a:rPr lang="en-US" dirty="0" smtClean="0"/>
              <a:t> </a:t>
            </a:r>
            <a:r>
              <a:rPr lang="en-US" dirty="0" err="1" smtClean="0"/>
              <a:t>stabil</a:t>
            </a:r>
            <a:r>
              <a:rPr lang="en-US" dirty="0" smtClean="0"/>
              <a:t> </a:t>
            </a:r>
            <a:r>
              <a:rPr lang="en-US" dirty="0" err="1" smtClean="0"/>
              <a:t>dan</a:t>
            </a:r>
            <a:r>
              <a:rPr lang="en-US" dirty="0" smtClean="0"/>
              <a:t> </a:t>
            </a:r>
            <a:r>
              <a:rPr lang="en-US" dirty="0" err="1" smtClean="0"/>
              <a:t>satu</a:t>
            </a:r>
            <a:r>
              <a:rPr lang="en-US" dirty="0" smtClean="0"/>
              <a:t> </a:t>
            </a:r>
            <a:r>
              <a:rPr lang="en-US" dirty="0" err="1" smtClean="0"/>
              <a:t>kondisi</a:t>
            </a:r>
            <a:r>
              <a:rPr lang="en-US" dirty="0" smtClean="0"/>
              <a:t> </a:t>
            </a:r>
            <a:r>
              <a:rPr lang="en-US" dirty="0" err="1" smtClean="0"/>
              <a:t>tak</a:t>
            </a:r>
            <a:r>
              <a:rPr lang="en-US" dirty="0" smtClean="0"/>
              <a:t> </a:t>
            </a:r>
            <a:r>
              <a:rPr lang="en-US" dirty="0" err="1" smtClean="0"/>
              <a:t>stabil</a:t>
            </a:r>
            <a:r>
              <a:rPr lang="en-US" dirty="0" smtClean="0"/>
              <a:t>, </a:t>
            </a:r>
            <a:r>
              <a:rPr lang="en-US" dirty="0" err="1">
                <a:ea typeface="Batang" pitchFamily="18" charset="-127"/>
              </a:rPr>
              <a:t>sehingga</a:t>
            </a:r>
            <a:r>
              <a:rPr lang="en-US" dirty="0">
                <a:ea typeface="Batang" pitchFamily="18" charset="-127"/>
              </a:rPr>
              <a:t> </a:t>
            </a:r>
            <a:r>
              <a:rPr lang="en-US" dirty="0" err="1">
                <a:ea typeface="Batang" pitchFamily="18" charset="-127"/>
              </a:rPr>
              <a:t>sering</a:t>
            </a:r>
            <a:r>
              <a:rPr lang="en-US" dirty="0">
                <a:ea typeface="Batang" pitchFamily="18" charset="-127"/>
              </a:rPr>
              <a:t> juga </a:t>
            </a:r>
            <a:r>
              <a:rPr lang="en-US" dirty="0" err="1">
                <a:ea typeface="Batang" pitchFamily="18" charset="-127"/>
              </a:rPr>
              <a:t>disebut</a:t>
            </a:r>
            <a:r>
              <a:rPr lang="en-US" dirty="0">
                <a:ea typeface="Batang" pitchFamily="18" charset="-127"/>
              </a:rPr>
              <a:t> </a:t>
            </a:r>
            <a:r>
              <a:rPr lang="en-US" dirty="0" err="1">
                <a:ea typeface="Batang" pitchFamily="18" charset="-127"/>
              </a:rPr>
              <a:t>sebagai</a:t>
            </a:r>
            <a:r>
              <a:rPr lang="en-US" dirty="0">
                <a:ea typeface="Batang" pitchFamily="18" charset="-127"/>
              </a:rPr>
              <a:t> </a:t>
            </a:r>
            <a:r>
              <a:rPr lang="en-US" dirty="0" err="1">
                <a:ea typeface="Batang" pitchFamily="18" charset="-127"/>
              </a:rPr>
              <a:t>multivibrator</a:t>
            </a:r>
            <a:r>
              <a:rPr lang="en-US" dirty="0">
                <a:ea typeface="Batang" pitchFamily="18" charset="-127"/>
              </a:rPr>
              <a:t> one-shot (timer)</a:t>
            </a:r>
            <a:endParaRPr lang="en-US" dirty="0" smtClean="0"/>
          </a:p>
          <a:p>
            <a:r>
              <a:rPr lang="en-US" dirty="0" err="1" smtClean="0"/>
              <a:t>Mempunyai</a:t>
            </a:r>
            <a:r>
              <a:rPr lang="en-US" dirty="0" smtClean="0"/>
              <a:t> </a:t>
            </a:r>
            <a:r>
              <a:rPr lang="en-US" dirty="0" err="1" smtClean="0"/>
              <a:t>satu</a:t>
            </a:r>
            <a:r>
              <a:rPr lang="en-US" dirty="0" smtClean="0"/>
              <a:t> </a:t>
            </a:r>
            <a:r>
              <a:rPr lang="en-US" dirty="0" err="1" smtClean="0"/>
              <a:t>buah</a:t>
            </a:r>
            <a:r>
              <a:rPr lang="en-US" dirty="0" smtClean="0"/>
              <a:t> </a:t>
            </a:r>
            <a:r>
              <a:rPr lang="en-US" dirty="0" err="1" smtClean="0"/>
              <a:t>masukan</a:t>
            </a:r>
            <a:r>
              <a:rPr lang="en-US" dirty="0" smtClean="0"/>
              <a:t> </a:t>
            </a:r>
            <a:r>
              <a:rPr lang="en-US" dirty="0" err="1" smtClean="0"/>
              <a:t>denyut</a:t>
            </a:r>
            <a:r>
              <a:rPr lang="en-US" dirty="0" smtClean="0"/>
              <a:t> </a:t>
            </a:r>
            <a:r>
              <a:rPr lang="en-US" dirty="0" err="1" smtClean="0"/>
              <a:t>pemicu</a:t>
            </a:r>
            <a:r>
              <a:rPr lang="en-US" dirty="0" smtClean="0"/>
              <a:t> (input trigger pulse) </a:t>
            </a:r>
            <a:r>
              <a:rPr lang="en-US" dirty="0" err="1" smtClean="0"/>
              <a:t>untuk</a:t>
            </a:r>
            <a:r>
              <a:rPr lang="en-US" dirty="0" smtClean="0"/>
              <a:t> </a:t>
            </a:r>
            <a:r>
              <a:rPr lang="en-US" dirty="0" err="1" smtClean="0"/>
              <a:t>mengubah</a:t>
            </a:r>
            <a:r>
              <a:rPr lang="en-US" dirty="0" smtClean="0"/>
              <a:t> </a:t>
            </a:r>
            <a:r>
              <a:rPr lang="en-US" dirty="0" err="1" smtClean="0"/>
              <a:t>keadaan</a:t>
            </a:r>
            <a:r>
              <a:rPr lang="en-US" dirty="0" smtClean="0"/>
              <a:t> </a:t>
            </a:r>
            <a:r>
              <a:rPr lang="en-US" dirty="0" err="1" smtClean="0"/>
              <a:t>stabil</a:t>
            </a:r>
            <a:r>
              <a:rPr lang="en-US" dirty="0" smtClean="0"/>
              <a:t> </a:t>
            </a:r>
            <a:r>
              <a:rPr lang="en-US" dirty="0" err="1" smtClean="0"/>
              <a:t>dan</a:t>
            </a:r>
            <a:r>
              <a:rPr lang="en-US" dirty="0" smtClean="0"/>
              <a:t> </a:t>
            </a:r>
            <a:r>
              <a:rPr lang="en-US" dirty="0" err="1" smtClean="0"/>
              <a:t>tak</a:t>
            </a:r>
            <a:r>
              <a:rPr lang="en-US" dirty="0" smtClean="0"/>
              <a:t> </a:t>
            </a:r>
            <a:r>
              <a:rPr lang="en-US" dirty="0" err="1" smtClean="0"/>
              <a:t>stabil</a:t>
            </a:r>
            <a:r>
              <a:rPr lang="en-US" dirty="0" smtClean="0"/>
              <a:t>.</a:t>
            </a:r>
          </a:p>
          <a:p>
            <a:r>
              <a:rPr lang="en-US" dirty="0" err="1"/>
              <a:t>Multivibrator</a:t>
            </a:r>
            <a:r>
              <a:rPr lang="en-US" dirty="0"/>
              <a:t> </a:t>
            </a:r>
            <a:r>
              <a:rPr lang="en-US" dirty="0" err="1"/>
              <a:t>monostabil</a:t>
            </a:r>
            <a:r>
              <a:rPr lang="en-US" dirty="0"/>
              <a:t> </a:t>
            </a:r>
            <a:r>
              <a:rPr lang="en-US" dirty="0" err="1"/>
              <a:t>adalah</a:t>
            </a:r>
            <a:r>
              <a:rPr lang="en-US" dirty="0"/>
              <a:t> </a:t>
            </a:r>
            <a:r>
              <a:rPr lang="en-US" dirty="0" err="1"/>
              <a:t>suatu</a:t>
            </a:r>
            <a:r>
              <a:rPr lang="en-US" dirty="0"/>
              <a:t> </a:t>
            </a:r>
            <a:r>
              <a:rPr lang="en-US" dirty="0" err="1"/>
              <a:t>rangkaian</a:t>
            </a:r>
            <a:r>
              <a:rPr lang="en-US" dirty="0"/>
              <a:t> yang </a:t>
            </a:r>
            <a:r>
              <a:rPr lang="en-US" dirty="0" err="1"/>
              <a:t>banyak</a:t>
            </a:r>
            <a:r>
              <a:rPr lang="en-US" dirty="0"/>
              <a:t> </a:t>
            </a:r>
            <a:r>
              <a:rPr lang="en-US" dirty="0" err="1"/>
              <a:t>dipakai</a:t>
            </a:r>
            <a:r>
              <a:rPr lang="en-US" dirty="0"/>
              <a:t> </a:t>
            </a:r>
            <a:r>
              <a:rPr lang="en-US" dirty="0" err="1"/>
              <a:t>untuk</a:t>
            </a:r>
            <a:r>
              <a:rPr lang="en-US" dirty="0"/>
              <a:t> </a:t>
            </a:r>
            <a:r>
              <a:rPr lang="en-US" dirty="0" err="1"/>
              <a:t>membangkitkan</a:t>
            </a:r>
            <a:r>
              <a:rPr lang="en-US" dirty="0"/>
              <a:t> </a:t>
            </a:r>
            <a:r>
              <a:rPr lang="en-US" dirty="0" err="1"/>
              <a:t>pulsa</a:t>
            </a:r>
            <a:r>
              <a:rPr lang="en-US" dirty="0"/>
              <a:t> output yang </a:t>
            </a:r>
            <a:r>
              <a:rPr lang="en-US" dirty="0" err="1"/>
              <a:t>lebarnya</a:t>
            </a:r>
            <a:r>
              <a:rPr lang="en-US" dirty="0"/>
              <a:t> </a:t>
            </a:r>
            <a:r>
              <a:rPr lang="en-US" dirty="0" err="1"/>
              <a:t>dan</a:t>
            </a:r>
            <a:r>
              <a:rPr lang="en-US" dirty="0"/>
              <a:t> </a:t>
            </a:r>
            <a:r>
              <a:rPr lang="en-US" dirty="0" err="1"/>
              <a:t>amplitudanya</a:t>
            </a:r>
            <a:r>
              <a:rPr lang="en-US" dirty="0"/>
              <a:t> </a:t>
            </a:r>
            <a:r>
              <a:rPr lang="en-US" dirty="0" err="1"/>
              <a:t>tetap</a:t>
            </a:r>
            <a:r>
              <a:rPr lang="en-US" dirty="0" smtClean="0"/>
              <a:t>. </a:t>
            </a:r>
          </a:p>
          <a:p>
            <a:r>
              <a:rPr lang="en-US" dirty="0" err="1" smtClean="0"/>
              <a:t>Keadaan</a:t>
            </a:r>
            <a:r>
              <a:rPr lang="en-US" dirty="0" smtClean="0"/>
              <a:t> </a:t>
            </a:r>
            <a:r>
              <a:rPr lang="en-US" dirty="0" err="1" smtClean="0"/>
              <a:t>stabil</a:t>
            </a:r>
            <a:r>
              <a:rPr lang="en-US" dirty="0" smtClean="0"/>
              <a:t> </a:t>
            </a:r>
            <a:r>
              <a:rPr lang="en-US" dirty="0" err="1" smtClean="0"/>
              <a:t>akan</a:t>
            </a:r>
            <a:r>
              <a:rPr lang="en-US" dirty="0" smtClean="0"/>
              <a:t> </a:t>
            </a:r>
            <a:r>
              <a:rPr lang="en-US" dirty="0" err="1" smtClean="0"/>
              <a:t>menjadi</a:t>
            </a:r>
            <a:r>
              <a:rPr lang="en-US" dirty="0" smtClean="0"/>
              <a:t> </a:t>
            </a:r>
            <a:r>
              <a:rPr lang="en-US" dirty="0" err="1" smtClean="0"/>
              <a:t>tak</a:t>
            </a:r>
            <a:r>
              <a:rPr lang="en-US" dirty="0" smtClean="0"/>
              <a:t> </a:t>
            </a:r>
            <a:r>
              <a:rPr lang="en-US" dirty="0" err="1" smtClean="0"/>
              <a:t>stabil</a:t>
            </a:r>
            <a:r>
              <a:rPr lang="en-US" dirty="0" smtClean="0"/>
              <a:t> </a:t>
            </a:r>
            <a:r>
              <a:rPr lang="en-US" dirty="0" err="1" smtClean="0"/>
              <a:t>apabila</a:t>
            </a:r>
            <a:r>
              <a:rPr lang="en-US" dirty="0" smtClean="0"/>
              <a:t> </a:t>
            </a:r>
            <a:r>
              <a:rPr lang="en-US" dirty="0" err="1" smtClean="0"/>
              <a:t>diberikan</a:t>
            </a:r>
            <a:r>
              <a:rPr lang="en-US" dirty="0" smtClean="0"/>
              <a:t> </a:t>
            </a:r>
            <a:r>
              <a:rPr lang="en-US" dirty="0" err="1" smtClean="0"/>
              <a:t>suatu</a:t>
            </a:r>
            <a:r>
              <a:rPr lang="en-US" dirty="0" smtClean="0"/>
              <a:t> </a:t>
            </a:r>
            <a:r>
              <a:rPr lang="en-US" dirty="0" err="1" smtClean="0"/>
              <a:t>denyut</a:t>
            </a:r>
            <a:r>
              <a:rPr lang="en-US" dirty="0" smtClean="0"/>
              <a:t> </a:t>
            </a:r>
            <a:r>
              <a:rPr lang="en-US" dirty="0" err="1" smtClean="0"/>
              <a:t>pemicu</a:t>
            </a:r>
            <a:r>
              <a:rPr lang="en-US" dirty="0" smtClean="0"/>
              <a:t> </a:t>
            </a:r>
            <a:r>
              <a:rPr lang="en-US" dirty="0" err="1" smtClean="0"/>
              <a:t>negatif</a:t>
            </a:r>
            <a:r>
              <a:rPr lang="en-US" dirty="0" smtClean="0"/>
              <a:t> (negative trigger pulse) </a:t>
            </a:r>
            <a:r>
              <a:rPr lang="en-US" dirty="0" err="1" smtClean="0"/>
              <a:t>pada</a:t>
            </a:r>
            <a:r>
              <a:rPr lang="en-US" dirty="0" smtClean="0"/>
              <a:t> </a:t>
            </a:r>
            <a:r>
              <a:rPr lang="en-US" dirty="0" err="1" smtClean="0"/>
              <a:t>komponen</a:t>
            </a:r>
            <a:r>
              <a:rPr lang="en-US" dirty="0" smtClean="0"/>
              <a:t> </a:t>
            </a:r>
            <a:r>
              <a:rPr lang="en-US" dirty="0" err="1" smtClean="0"/>
              <a:t>penguat</a:t>
            </a:r>
            <a:r>
              <a:rPr lang="en-US" dirty="0" smtClean="0"/>
              <a:t> yang </a:t>
            </a:r>
            <a:r>
              <a:rPr lang="en-US" dirty="0" err="1" smtClean="0"/>
              <a:t>sedang</a:t>
            </a:r>
            <a:r>
              <a:rPr lang="en-US" dirty="0" smtClean="0"/>
              <a:t> </a:t>
            </a:r>
            <a:r>
              <a:rPr lang="en-US" dirty="0" err="1" smtClean="0"/>
              <a:t>aktif</a:t>
            </a:r>
            <a:r>
              <a:rPr lang="en-US" dirty="0" smtClean="0"/>
              <a:t>. </a:t>
            </a:r>
            <a:endParaRPr lang="en-US" dirty="0"/>
          </a:p>
        </p:txBody>
      </p:sp>
      <p:sp>
        <p:nvSpPr>
          <p:cNvPr id="4" name="Rounded Rectangle 3"/>
          <p:cNvSpPr/>
          <p:nvPr/>
        </p:nvSpPr>
        <p:spPr>
          <a:xfrm>
            <a:off x="428596" y="214290"/>
            <a:ext cx="8358246" cy="135732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smtClean="0">
                <a:solidFill>
                  <a:schemeClr val="tx1"/>
                </a:solidFill>
              </a:rPr>
              <a:t>Multivibrator Monostabil</a:t>
            </a:r>
            <a:endParaRPr lang="en-US" sz="4400">
              <a:solidFill>
                <a:schemeClr val="tx1"/>
              </a:solidFill>
            </a:endParaRPr>
          </a:p>
        </p:txBody>
      </p:sp>
    </p:spTree>
    <p:extLst>
      <p:ext uri="{BB962C8B-B14F-4D97-AF65-F5344CB8AC3E}">
        <p14:creationId xmlns:p14="http://schemas.microsoft.com/office/powerpoint/2010/main" val="950810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mtClean="0"/>
              <a:t>Jika suatu denyut masukan berulang-ulang yang diterapkan pada rangkaian dapat mempertahankan kondisi tak stabil, maka rangkaian  tersebut disebut retriggerable monostable.</a:t>
            </a:r>
          </a:p>
          <a:p>
            <a:r>
              <a:rPr lang="en-US" smtClean="0"/>
              <a:t>Sebaliknya jika suatu denyut masukan berulang-ulang yang diterapkan pada rangkaian tidak mempengaruhi periode kondisi tak stabil, maka rangkaian tersebut disebut nonretriggerable monostable.</a:t>
            </a:r>
            <a:endParaRPr lang="en-US"/>
          </a:p>
        </p:txBody>
      </p:sp>
    </p:spTree>
    <p:extLst>
      <p:ext uri="{BB962C8B-B14F-4D97-AF65-F5344CB8AC3E}">
        <p14:creationId xmlns:p14="http://schemas.microsoft.com/office/powerpoint/2010/main" val="4106534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solidFill>
                  <a:srgbClr val="FF0000"/>
                </a:solidFill>
                <a:latin typeface="Algerian" pitchFamily="82" charset="0"/>
              </a:rPr>
              <a:t>MULTIVIBRATOR DGN IC 555</a:t>
            </a:r>
            <a:endParaRPr lang="en-US" dirty="0">
              <a:solidFill>
                <a:srgbClr val="FF0000"/>
              </a:solidFill>
              <a:latin typeface="Algerian" pitchFamily="82" charset="0"/>
            </a:endParaRPr>
          </a:p>
        </p:txBody>
      </p:sp>
      <p:pic>
        <p:nvPicPr>
          <p:cNvPr id="4" name="Content Placeholder 3"/>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004595" y="1208964"/>
            <a:ext cx="7474424" cy="5605818"/>
          </a:xfrm>
        </p:spPr>
      </p:pic>
      <p:sp>
        <p:nvSpPr>
          <p:cNvPr id="10" name="Text Placeholder 9"/>
          <p:cNvSpPr>
            <a:spLocks noGrp="1"/>
          </p:cNvSpPr>
          <p:nvPr>
            <p:ph sz="half" idx="2"/>
          </p:nvPr>
        </p:nvSpPr>
        <p:spPr>
          <a:xfrm>
            <a:off x="5486400" y="1219200"/>
            <a:ext cx="3822192" cy="3535680"/>
          </a:xfrm>
        </p:spPr>
        <p:txBody>
          <a:bodyPr>
            <a:normAutofit/>
          </a:bodyPr>
          <a:lstStyle/>
          <a:p>
            <a:pPr marL="0" indent="0">
              <a:buNone/>
            </a:pPr>
            <a:r>
              <a:rPr lang="en-US" dirty="0" smtClean="0"/>
              <a:t>Lama </a:t>
            </a:r>
            <a:r>
              <a:rPr lang="en-US" dirty="0" err="1" smtClean="0"/>
              <a:t>pulsa</a:t>
            </a:r>
            <a:r>
              <a:rPr lang="en-US" dirty="0" smtClean="0"/>
              <a:t> yang </a:t>
            </a:r>
            <a:r>
              <a:rPr lang="en-US" dirty="0" err="1" smtClean="0"/>
              <a:t>dihasilkan</a:t>
            </a:r>
            <a:r>
              <a:rPr lang="en-US" dirty="0" smtClean="0"/>
              <a:t>  </a:t>
            </a:r>
            <a:r>
              <a:rPr lang="en-US" dirty="0" err="1" smtClean="0"/>
              <a:t>tergantung</a:t>
            </a:r>
            <a:r>
              <a:rPr lang="en-US" dirty="0" smtClean="0"/>
              <a:t> </a:t>
            </a:r>
            <a:r>
              <a:rPr lang="en-US" dirty="0" err="1" smtClean="0"/>
              <a:t>dari</a:t>
            </a:r>
            <a:r>
              <a:rPr lang="en-US" dirty="0" smtClean="0"/>
              <a:t> </a:t>
            </a:r>
            <a:r>
              <a:rPr lang="en-US" dirty="0" err="1" smtClean="0"/>
              <a:t>nilai</a:t>
            </a:r>
            <a:r>
              <a:rPr lang="en-US" dirty="0" smtClean="0"/>
              <a:t> </a:t>
            </a:r>
            <a:r>
              <a:rPr lang="en-US" dirty="0" err="1" smtClean="0"/>
              <a:t>resitor</a:t>
            </a:r>
            <a:r>
              <a:rPr lang="en-US" dirty="0" smtClean="0"/>
              <a:t> </a:t>
            </a:r>
            <a:r>
              <a:rPr lang="en-US" dirty="0" err="1" smtClean="0"/>
              <a:t>dan</a:t>
            </a:r>
            <a:r>
              <a:rPr lang="en-US" dirty="0" smtClean="0"/>
              <a:t> </a:t>
            </a:r>
            <a:r>
              <a:rPr lang="en-US" dirty="0" err="1" smtClean="0"/>
              <a:t>kapasitor</a:t>
            </a:r>
            <a:r>
              <a:rPr lang="en-US" dirty="0" smtClean="0"/>
              <a:t> </a:t>
            </a:r>
            <a:r>
              <a:rPr lang="en-US" dirty="0" err="1" smtClean="0"/>
              <a:t>eksternal</a:t>
            </a:r>
            <a:r>
              <a:rPr lang="en-US" dirty="0" smtClean="0"/>
              <a:t> yang </a:t>
            </a:r>
            <a:r>
              <a:rPr lang="en-US" dirty="0" err="1" smtClean="0"/>
              <a:t>pasangkan</a:t>
            </a:r>
            <a:r>
              <a:rPr lang="en-US" dirty="0" smtClean="0"/>
              <a:t>. </a:t>
            </a:r>
          </a:p>
          <a:p>
            <a:pPr marL="0" indent="0">
              <a:buNone/>
            </a:pPr>
            <a:endParaRPr lang="en-US" dirty="0" smtClean="0"/>
          </a:p>
          <a:p>
            <a:pPr marL="0" indent="0">
              <a:buNone/>
            </a:pPr>
            <a:r>
              <a:rPr lang="en-US" dirty="0" err="1" smtClean="0"/>
              <a:t>Rumus</a:t>
            </a:r>
            <a:r>
              <a:rPr lang="en-US" dirty="0" smtClean="0"/>
              <a:t>:                    R=ohm</a:t>
            </a:r>
          </a:p>
          <a:p>
            <a:pPr marL="0" indent="0">
              <a:buNone/>
            </a:pPr>
            <a:r>
              <a:rPr lang="en-US" dirty="0" smtClean="0"/>
              <a:t>T=1,1 x(</a:t>
            </a:r>
            <a:r>
              <a:rPr lang="en-US" dirty="0" err="1" smtClean="0"/>
              <a:t>Ra+Rb</a:t>
            </a:r>
            <a:r>
              <a:rPr lang="en-US" dirty="0" smtClean="0"/>
              <a:t>).C     C=pF</a:t>
            </a:r>
          </a:p>
          <a:p>
            <a:pPr marL="0" indent="0">
              <a:buNone/>
            </a:pPr>
            <a:r>
              <a:rPr lang="en-US" dirty="0"/>
              <a:t> </a:t>
            </a:r>
            <a:r>
              <a:rPr lang="en-US" dirty="0" smtClean="0"/>
              <a:t> =1,1 x RC                T=</a:t>
            </a:r>
            <a:r>
              <a:rPr lang="en-US" dirty="0" err="1" smtClean="0"/>
              <a:t>sekon</a:t>
            </a:r>
            <a:endParaRPr lang="en-US" dirty="0"/>
          </a:p>
        </p:txBody>
      </p:sp>
      <p:pic>
        <p:nvPicPr>
          <p:cNvPr id="3" name="Picture 2"/>
          <p:cNvPicPr>
            <a:picLocks noChangeAspect="1"/>
          </p:cNvPicPr>
          <p:nvPr/>
        </p:nvPicPr>
        <p:blipFill>
          <a:blip r:embed="rId4"/>
          <a:stretch>
            <a:fillRect/>
          </a:stretch>
        </p:blipFill>
        <p:spPr>
          <a:xfrm>
            <a:off x="5188788" y="4538260"/>
            <a:ext cx="2914286" cy="1866667"/>
          </a:xfrm>
          <a:prstGeom prst="rect">
            <a:avLst/>
          </a:prstGeom>
        </p:spPr>
      </p:pic>
      <p:graphicFrame>
        <p:nvGraphicFramePr>
          <p:cNvPr id="8" name="Object 7">
            <a:hlinkClick r:id="rId5" action="ppaction://hlinkfile"/>
          </p:cNvPr>
          <p:cNvGraphicFramePr>
            <a:graphicFrameLocks noChangeAspect="1"/>
          </p:cNvGraphicFramePr>
          <p:nvPr>
            <p:extLst/>
          </p:nvPr>
        </p:nvGraphicFramePr>
        <p:xfrm>
          <a:off x="628650" y="5471594"/>
          <a:ext cx="2451100" cy="685800"/>
        </p:xfrm>
        <a:graphic>
          <a:graphicData uri="http://schemas.openxmlformats.org/presentationml/2006/ole">
            <mc:AlternateContent xmlns:mc="http://schemas.openxmlformats.org/markup-compatibility/2006">
              <mc:Choice xmlns:v="urn:schemas-microsoft-com:vml" Requires="v">
                <p:oleObj spid="_x0000_s38935" name="Packager Shell Object" showAsIcon="1" r:id="rId6" imgW="2451600" imgH="685800" progId="Package">
                  <p:embed/>
                </p:oleObj>
              </mc:Choice>
              <mc:Fallback>
                <p:oleObj name="Packager Shell Object" showAsIcon="1" r:id="rId6" imgW="2451600" imgH="685800" progId="Package">
                  <p:embed/>
                  <p:pic>
                    <p:nvPicPr>
                      <p:cNvPr id="0" name=""/>
                      <p:cNvPicPr/>
                      <p:nvPr/>
                    </p:nvPicPr>
                    <p:blipFill>
                      <a:blip r:embed="rId7"/>
                      <a:stretch>
                        <a:fillRect/>
                      </a:stretch>
                    </p:blipFill>
                    <p:spPr>
                      <a:xfrm>
                        <a:off x="628650" y="5471594"/>
                        <a:ext cx="2451100" cy="685800"/>
                      </a:xfrm>
                      <a:prstGeom prst="rect">
                        <a:avLst/>
                      </a:prstGeom>
                    </p:spPr>
                  </p:pic>
                </p:oleObj>
              </mc:Fallback>
            </mc:AlternateContent>
          </a:graphicData>
        </a:graphic>
      </p:graphicFrame>
      <p:graphicFrame>
        <p:nvGraphicFramePr>
          <p:cNvPr id="2" name="Object 1">
            <a:hlinkClick r:id="rId8" action="ppaction://hlinkfile"/>
          </p:cNvPr>
          <p:cNvGraphicFramePr>
            <a:graphicFrameLocks noChangeAspect="1"/>
          </p:cNvGraphicFramePr>
          <p:nvPr>
            <p:extLst>
              <p:ext uri="{D42A27DB-BD31-4B8C-83A1-F6EECF244321}">
                <p14:modId xmlns:p14="http://schemas.microsoft.com/office/powerpoint/2010/main" val="496874717"/>
              </p:ext>
            </p:extLst>
          </p:nvPr>
        </p:nvGraphicFramePr>
        <p:xfrm>
          <a:off x="3255875" y="5943600"/>
          <a:ext cx="1663700" cy="685800"/>
        </p:xfrm>
        <a:graphic>
          <a:graphicData uri="http://schemas.openxmlformats.org/presentationml/2006/ole">
            <mc:AlternateContent xmlns:mc="http://schemas.openxmlformats.org/markup-compatibility/2006">
              <mc:Choice xmlns:v="urn:schemas-microsoft-com:vml" Requires="v">
                <p:oleObj spid="_x0000_s38936" name="Packager Shell Object" showAsIcon="1" r:id="rId9" imgW="1663920" imgH="685800" progId="Package">
                  <p:embed/>
                </p:oleObj>
              </mc:Choice>
              <mc:Fallback>
                <p:oleObj name="Packager Shell Object" showAsIcon="1" r:id="rId9" imgW="1663920" imgH="685800" progId="Package">
                  <p:embed/>
                  <p:pic>
                    <p:nvPicPr>
                      <p:cNvPr id="0" name=""/>
                      <p:cNvPicPr/>
                      <p:nvPr/>
                    </p:nvPicPr>
                    <p:blipFill>
                      <a:blip r:embed="rId10"/>
                      <a:stretch>
                        <a:fillRect/>
                      </a:stretch>
                    </p:blipFill>
                    <p:spPr>
                      <a:xfrm>
                        <a:off x="3255875" y="5943600"/>
                        <a:ext cx="1663700" cy="685800"/>
                      </a:xfrm>
                      <a:prstGeom prst="rect">
                        <a:avLst/>
                      </a:prstGeom>
                    </p:spPr>
                  </p:pic>
                </p:oleObj>
              </mc:Fallback>
            </mc:AlternateContent>
          </a:graphicData>
        </a:graphic>
      </p:graphicFrame>
    </p:spTree>
    <p:extLst>
      <p:ext uri="{BB962C8B-B14F-4D97-AF65-F5344CB8AC3E}">
        <p14:creationId xmlns:p14="http://schemas.microsoft.com/office/powerpoint/2010/main" val="24914147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 calcmode="lin" valueType="num">
                                      <p:cBhvr>
                                        <p:cTn id="7"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10">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10">
                                            <p:txEl>
                                              <p:pRg st="3" end="3"/>
                                            </p:txEl>
                                          </p:spTgt>
                                        </p:tgtEl>
                                        <p:attrNameLst>
                                          <p:attrName>style.visibility</p:attrName>
                                        </p:attrNameLst>
                                      </p:cBhvr>
                                      <p:to>
                                        <p:strVal val="visible"/>
                                      </p:to>
                                    </p:set>
                                    <p:anim calcmode="lin" valueType="num">
                                      <p:cBhvr>
                                        <p:cTn id="14" dur="10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15" dur="1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16" dur="1000" fill="hold"/>
                                        <p:tgtEl>
                                          <p:spTgt spid="10">
                                            <p:txEl>
                                              <p:pRg st="3" end="3"/>
                                            </p:txEl>
                                          </p:spTgt>
                                        </p:tgtEl>
                                        <p:attrNameLst>
                                          <p:attrName>style.rotation</p:attrName>
                                        </p:attrNameLst>
                                      </p:cBhvr>
                                      <p:tavLst>
                                        <p:tav tm="0">
                                          <p:val>
                                            <p:fltVal val="90"/>
                                          </p:val>
                                        </p:tav>
                                        <p:tav tm="100000">
                                          <p:val>
                                            <p:fltVal val="0"/>
                                          </p:val>
                                        </p:tav>
                                      </p:tavLst>
                                    </p:anim>
                                    <p:animEffect transition="in" filter="fade">
                                      <p:cBhvr>
                                        <p:cTn id="17" dur="10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 calcmode="lin" valueType="num">
                                      <p:cBhvr>
                                        <p:cTn id="22" dur="10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23" dur="1000" fill="hold"/>
                                        <p:tgtEl>
                                          <p:spTgt spid="10">
                                            <p:txEl>
                                              <p:pRg st="4" end="4"/>
                                            </p:txEl>
                                          </p:spTgt>
                                        </p:tgtEl>
                                        <p:attrNameLst>
                                          <p:attrName>ppt_h</p:attrName>
                                        </p:attrNameLst>
                                      </p:cBhvr>
                                      <p:tavLst>
                                        <p:tav tm="0">
                                          <p:val>
                                            <p:fltVal val="0"/>
                                          </p:val>
                                        </p:tav>
                                        <p:tav tm="100000">
                                          <p:val>
                                            <p:strVal val="#ppt_h"/>
                                          </p:val>
                                        </p:tav>
                                      </p:tavLst>
                                    </p:anim>
                                    <p:anim calcmode="lin" valueType="num">
                                      <p:cBhvr>
                                        <p:cTn id="24" dur="1000" fill="hold"/>
                                        <p:tgtEl>
                                          <p:spTgt spid="10">
                                            <p:txEl>
                                              <p:pRg st="4" end="4"/>
                                            </p:txEl>
                                          </p:spTgt>
                                        </p:tgtEl>
                                        <p:attrNameLst>
                                          <p:attrName>style.rotation</p:attrName>
                                        </p:attrNameLst>
                                      </p:cBhvr>
                                      <p:tavLst>
                                        <p:tav tm="0">
                                          <p:val>
                                            <p:fltVal val="90"/>
                                          </p:val>
                                        </p:tav>
                                        <p:tav tm="100000">
                                          <p:val>
                                            <p:fltVal val="0"/>
                                          </p:val>
                                        </p:tav>
                                      </p:tavLst>
                                    </p:anim>
                                    <p:animEffect transition="in" filter="fade">
                                      <p:cBhvr>
                                        <p:cTn id="25" dur="1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5" name="Picture 4"/>
          <p:cNvPicPr>
            <a:picLocks noChangeAspect="1"/>
          </p:cNvPicPr>
          <p:nvPr/>
        </p:nvPicPr>
        <p:blipFill>
          <a:blip r:embed="rId3"/>
          <a:stretch>
            <a:fillRect/>
          </a:stretch>
        </p:blipFill>
        <p:spPr>
          <a:xfrm>
            <a:off x="628650" y="1371600"/>
            <a:ext cx="7753350" cy="5091056"/>
          </a:xfrm>
          <a:prstGeom prst="rect">
            <a:avLst/>
          </a:prstGeom>
        </p:spPr>
      </p:pic>
    </p:spTree>
    <p:extLst>
      <p:ext uri="{BB962C8B-B14F-4D97-AF65-F5344CB8AC3E}">
        <p14:creationId xmlns:p14="http://schemas.microsoft.com/office/powerpoint/2010/main" val="3970549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err="1" smtClean="0"/>
              <a:t>Konsep</a:t>
            </a:r>
            <a:r>
              <a:rPr lang="en-US" smtClean="0"/>
              <a:t> </a:t>
            </a:r>
            <a:r>
              <a:rPr lang="en-US" err="1" smtClean="0"/>
              <a:t>Dasar</a:t>
            </a:r>
            <a:r>
              <a:rPr lang="en-US" smtClean="0"/>
              <a:t> </a:t>
            </a:r>
            <a:r>
              <a:rPr lang="en-US" err="1" smtClean="0"/>
              <a:t>Multivibrator</a:t>
            </a:r>
            <a:endParaRPr lang="en-US"/>
          </a:p>
        </p:txBody>
      </p:sp>
      <p:sp>
        <p:nvSpPr>
          <p:cNvPr id="3" name="Content Placeholder 2"/>
          <p:cNvSpPr>
            <a:spLocks noGrp="1"/>
          </p:cNvSpPr>
          <p:nvPr>
            <p:ph idx="1"/>
          </p:nvPr>
        </p:nvSpPr>
        <p:spPr/>
        <p:txBody>
          <a:bodyPr>
            <a:normAutofit/>
          </a:bodyPr>
          <a:lstStyle/>
          <a:p>
            <a:r>
              <a:rPr lang="en-US" err="1" smtClean="0"/>
              <a:t>Multivibrator</a:t>
            </a:r>
            <a:r>
              <a:rPr lang="en-US" smtClean="0"/>
              <a:t>  </a:t>
            </a:r>
            <a:r>
              <a:rPr lang="en-US" err="1" smtClean="0"/>
              <a:t>adalah</a:t>
            </a:r>
            <a:r>
              <a:rPr lang="en-US" smtClean="0"/>
              <a:t> rangkaian elektronik terpadu yang digunakan untuk menerapkan variasi dari sistem dua keadaan (two state system) yang </a:t>
            </a:r>
            <a:r>
              <a:rPr lang="en-US" err="1" smtClean="0"/>
              <a:t>dapat</a:t>
            </a:r>
            <a:r>
              <a:rPr lang="en-US" smtClean="0"/>
              <a:t> </a:t>
            </a:r>
            <a:r>
              <a:rPr lang="en-US" err="1" smtClean="0"/>
              <a:t>menghasilkan</a:t>
            </a:r>
            <a:r>
              <a:rPr lang="en-US" smtClean="0"/>
              <a:t> </a:t>
            </a:r>
            <a:r>
              <a:rPr lang="en-US" err="1" smtClean="0"/>
              <a:t>suatu</a:t>
            </a:r>
            <a:r>
              <a:rPr lang="en-US" smtClean="0"/>
              <a:t> </a:t>
            </a:r>
            <a:r>
              <a:rPr lang="en-US" err="1" smtClean="0"/>
              <a:t>sinyal</a:t>
            </a:r>
            <a:r>
              <a:rPr lang="en-US" smtClean="0"/>
              <a:t> </a:t>
            </a:r>
            <a:r>
              <a:rPr lang="en-US" err="1" smtClean="0"/>
              <a:t>kontinu</a:t>
            </a:r>
            <a:r>
              <a:rPr lang="en-US" smtClean="0"/>
              <a:t>, yang </a:t>
            </a:r>
            <a:r>
              <a:rPr lang="en-US" err="1" smtClean="0"/>
              <a:t>dapat</a:t>
            </a:r>
            <a:r>
              <a:rPr lang="en-US" smtClean="0"/>
              <a:t> </a:t>
            </a:r>
            <a:r>
              <a:rPr lang="en-US" err="1" smtClean="0"/>
              <a:t>digunakan</a:t>
            </a:r>
            <a:r>
              <a:rPr lang="en-US" smtClean="0"/>
              <a:t> </a:t>
            </a:r>
            <a:r>
              <a:rPr lang="en-US" err="1" smtClean="0"/>
              <a:t>sebagai</a:t>
            </a:r>
            <a:r>
              <a:rPr lang="en-US" smtClean="0"/>
              <a:t> </a:t>
            </a:r>
            <a:r>
              <a:rPr lang="en-US" err="1" smtClean="0"/>
              <a:t>pewaktu</a:t>
            </a:r>
            <a:r>
              <a:rPr lang="en-US" smtClean="0"/>
              <a:t> (timer) </a:t>
            </a:r>
            <a:r>
              <a:rPr lang="en-US" err="1" smtClean="0"/>
              <a:t>dari</a:t>
            </a:r>
            <a:r>
              <a:rPr lang="en-US" smtClean="0"/>
              <a:t> </a:t>
            </a:r>
            <a:r>
              <a:rPr lang="en-US" err="1" smtClean="0"/>
              <a:t>rangkaian-rangkaian</a:t>
            </a:r>
            <a:r>
              <a:rPr lang="en-US" smtClean="0"/>
              <a:t> </a:t>
            </a:r>
            <a:r>
              <a:rPr lang="en-US" err="1" smtClean="0"/>
              <a:t>sekuensial</a:t>
            </a:r>
            <a:r>
              <a:rPr lang="en-US" smtClean="0"/>
              <a:t>.</a:t>
            </a:r>
          </a:p>
          <a:p>
            <a:endParaRPr lang="en-US" smtClean="0"/>
          </a:p>
        </p:txBody>
      </p:sp>
      <p:sp>
        <p:nvSpPr>
          <p:cNvPr id="4" name="Rounded Rectangle 3">
            <a:hlinkClick r:id="rId2" action="ppaction://hlinksldjump"/>
          </p:cNvPr>
          <p:cNvSpPr/>
          <p:nvPr/>
        </p:nvSpPr>
        <p:spPr>
          <a:xfrm>
            <a:off x="928662" y="428604"/>
            <a:ext cx="7429552" cy="851297"/>
          </a:xfrm>
          <a:prstGeom prst="roundRect">
            <a:avLst/>
          </a:prstGeom>
        </p:spPr>
        <p:style>
          <a:lnRef idx="3">
            <a:schemeClr val="lt1"/>
          </a:lnRef>
          <a:fillRef idx="1">
            <a:schemeClr val="accent2"/>
          </a:fillRef>
          <a:effectRef idx="1">
            <a:schemeClr val="accent2"/>
          </a:effectRef>
          <a:fontRef idx="minor">
            <a:schemeClr val="lt1"/>
          </a:fontRef>
        </p:style>
        <p:txBody>
          <a:bodyPr wrap="square" rtlCol="0" anchor="ctr" anchorCtr="1">
            <a:spAutoFit/>
          </a:bodyPr>
          <a:lstStyle/>
          <a:p>
            <a:pPr marL="514350" indent="-514350" algn="ctr"/>
            <a:r>
              <a:rPr lang="en-US" sz="4400" smtClean="0"/>
              <a:t>Konsep Dasar Multivibrator</a:t>
            </a:r>
            <a:endParaRPr lang="en-US" sz="4400"/>
          </a:p>
        </p:txBody>
      </p:sp>
    </p:spTree>
    <p:extLst>
      <p:ext uri="{BB962C8B-B14F-4D97-AF65-F5344CB8AC3E}">
        <p14:creationId xmlns:p14="http://schemas.microsoft.com/office/powerpoint/2010/main" val="34644919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400" dirty="0" err="1" smtClean="0">
                <a:latin typeface="Algerian" pitchFamily="82" charset="0"/>
              </a:rPr>
              <a:t>multivibrator</a:t>
            </a:r>
            <a:r>
              <a:rPr lang="en-US" sz="2400" dirty="0" smtClean="0">
                <a:latin typeface="Algerian" pitchFamily="82" charset="0"/>
              </a:rPr>
              <a:t> </a:t>
            </a:r>
            <a:r>
              <a:rPr lang="en-US" sz="2400" dirty="0" err="1" smtClean="0">
                <a:latin typeface="Algerian" pitchFamily="82" charset="0"/>
              </a:rPr>
              <a:t>monostable</a:t>
            </a:r>
            <a:r>
              <a:rPr lang="en-US" sz="2400" dirty="0" smtClean="0">
                <a:latin typeface="Algerian" pitchFamily="82" charset="0"/>
              </a:rPr>
              <a:t> DGN </a:t>
            </a:r>
            <a:br>
              <a:rPr lang="en-US" sz="2400" dirty="0" smtClean="0">
                <a:latin typeface="Algerian" pitchFamily="82" charset="0"/>
              </a:rPr>
            </a:br>
            <a:r>
              <a:rPr lang="en-US" sz="2400" dirty="0" smtClean="0">
                <a:latin typeface="Algerian" pitchFamily="82" charset="0"/>
              </a:rPr>
              <a:t>IC 74HC00</a:t>
            </a:r>
            <a:endParaRPr lang="en-US" sz="2400" dirty="0">
              <a:latin typeface="Algerian" pitchFamily="82" charset="0"/>
            </a:endParaRPr>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587" y="990600"/>
            <a:ext cx="3430588" cy="3183177"/>
          </a:xfrm>
        </p:spPr>
      </p:pic>
      <p:pic>
        <p:nvPicPr>
          <p:cNvPr id="3" name="Picture 2"/>
          <p:cNvPicPr>
            <a:picLocks noChangeAspect="1"/>
          </p:cNvPicPr>
          <p:nvPr/>
        </p:nvPicPr>
        <p:blipFill>
          <a:blip r:embed="rId3"/>
          <a:stretch>
            <a:fillRect/>
          </a:stretch>
        </p:blipFill>
        <p:spPr>
          <a:xfrm>
            <a:off x="2472923" y="3962400"/>
            <a:ext cx="6638095" cy="2514286"/>
          </a:xfrm>
          <a:prstGeom prst="rect">
            <a:avLst/>
          </a:prstGeom>
        </p:spPr>
      </p:pic>
    </p:spTree>
    <p:extLst>
      <p:ext uri="{BB962C8B-B14F-4D97-AF65-F5344CB8AC3E}">
        <p14:creationId xmlns:p14="http://schemas.microsoft.com/office/powerpoint/2010/main" val="27618085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F0000"/>
                </a:solidFill>
                <a:latin typeface="Algerian" pitchFamily="82" charset="0"/>
              </a:rPr>
              <a:t>IN/OUT MONOSTABIL NAND GATE</a:t>
            </a:r>
            <a:endParaRPr lang="en-US" dirty="0">
              <a:solidFill>
                <a:srgbClr val="FF0000"/>
              </a:solidFill>
              <a:latin typeface="Algerian" pitchFamily="82" charset="0"/>
            </a:endParaRPr>
          </a:p>
        </p:txBody>
      </p:sp>
      <p:pic>
        <p:nvPicPr>
          <p:cNvPr id="4099" name="Picture 3" descr="D:\KULIAH\New folder\Slide6.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295400" y="1219200"/>
            <a:ext cx="6934200" cy="520065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1618979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1000" fill="hold"/>
                                        <p:tgtEl>
                                          <p:spTgt spid="4099"/>
                                        </p:tgtEl>
                                        <p:attrNameLst>
                                          <p:attrName>ppt_w</p:attrName>
                                        </p:attrNameLst>
                                      </p:cBhvr>
                                      <p:tavLst>
                                        <p:tav tm="0">
                                          <p:val>
                                            <p:fltVal val="0"/>
                                          </p:val>
                                        </p:tav>
                                        <p:tav tm="100000">
                                          <p:val>
                                            <p:strVal val="#ppt_w"/>
                                          </p:val>
                                        </p:tav>
                                      </p:tavLst>
                                    </p:anim>
                                    <p:anim calcmode="lin" valueType="num">
                                      <p:cBhvr>
                                        <p:cTn id="8" dur="1000" fill="hold"/>
                                        <p:tgtEl>
                                          <p:spTgt spid="4099"/>
                                        </p:tgtEl>
                                        <p:attrNameLst>
                                          <p:attrName>ppt_h</p:attrName>
                                        </p:attrNameLst>
                                      </p:cBhvr>
                                      <p:tavLst>
                                        <p:tav tm="0">
                                          <p:val>
                                            <p:fltVal val="0"/>
                                          </p:val>
                                        </p:tav>
                                        <p:tav tm="100000">
                                          <p:val>
                                            <p:strVal val="#ppt_h"/>
                                          </p:val>
                                        </p:tav>
                                      </p:tavLst>
                                    </p:anim>
                                    <p:anim calcmode="lin" valueType="num">
                                      <p:cBhvr>
                                        <p:cTn id="9" dur="1000" fill="hold"/>
                                        <p:tgtEl>
                                          <p:spTgt spid="4099"/>
                                        </p:tgtEl>
                                        <p:attrNameLst>
                                          <p:attrName>style.rotation</p:attrName>
                                        </p:attrNameLst>
                                      </p:cBhvr>
                                      <p:tavLst>
                                        <p:tav tm="0">
                                          <p:val>
                                            <p:fltVal val="90"/>
                                          </p:val>
                                        </p:tav>
                                        <p:tav tm="100000">
                                          <p:val>
                                            <p:fltVal val="0"/>
                                          </p:val>
                                        </p:tav>
                                      </p:tavLst>
                                    </p:anim>
                                    <p:animEffect transition="in" filter="fade">
                                      <p:cBhvr>
                                        <p:cTn id="10"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Multivibrator Bistabil</a:t>
            </a:r>
            <a:endParaRPr lang="en-US"/>
          </a:p>
        </p:txBody>
      </p:sp>
      <p:sp>
        <p:nvSpPr>
          <p:cNvPr id="3" name="Content Placeholder 2"/>
          <p:cNvSpPr>
            <a:spLocks noGrp="1"/>
          </p:cNvSpPr>
          <p:nvPr>
            <p:ph idx="1"/>
          </p:nvPr>
        </p:nvSpPr>
        <p:spPr/>
        <p:txBody>
          <a:bodyPr>
            <a:normAutofit/>
          </a:bodyPr>
          <a:lstStyle/>
          <a:p>
            <a:r>
              <a:rPr lang="en-US" smtClean="0"/>
              <a:t>Multivibrator bistabil adalah multivibrator yang memiliki dua keadaan stabil.</a:t>
            </a:r>
          </a:p>
          <a:p>
            <a:r>
              <a:rPr lang="en-US" smtClean="0"/>
              <a:t>Tidak adanya waktu pengisian/pengosongan karena tidak memiliki kapasitor, sehingga waktu aktif dari komponen penguat diatur oleh pemicu (trigger) eksternal.</a:t>
            </a:r>
          </a:p>
          <a:p>
            <a:r>
              <a:rPr lang="en-US" smtClean="0"/>
              <a:t>Memiliki dua keadaan ‘set’ dan ‘reset’ yang menyebabkan pada keadaan awal komponen-komponen aktif menghantar.</a:t>
            </a:r>
            <a:endParaRPr lang="en-US"/>
          </a:p>
        </p:txBody>
      </p:sp>
      <p:sp>
        <p:nvSpPr>
          <p:cNvPr id="4" name="Rounded Rectangle 3"/>
          <p:cNvSpPr/>
          <p:nvPr/>
        </p:nvSpPr>
        <p:spPr>
          <a:xfrm>
            <a:off x="428596" y="214290"/>
            <a:ext cx="8429684" cy="135732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400" smtClean="0"/>
              <a:t>Multivibrator Bistabil</a:t>
            </a:r>
            <a:endParaRPr lang="en-US" sz="4400"/>
          </a:p>
        </p:txBody>
      </p:sp>
    </p:spTree>
    <p:extLst>
      <p:ext uri="{BB962C8B-B14F-4D97-AF65-F5344CB8AC3E}">
        <p14:creationId xmlns:p14="http://schemas.microsoft.com/office/powerpoint/2010/main" val="20593428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Bistable</a:t>
            </a:r>
            <a:r>
              <a:rPr lang="en-US" dirty="0" smtClean="0"/>
              <a:t> </a:t>
            </a:r>
            <a:r>
              <a:rPr lang="en-US" dirty="0" err="1" smtClean="0"/>
              <a:t>Multivibrator</a:t>
            </a:r>
            <a:endParaRPr lang="en-US" dirty="0"/>
          </a:p>
        </p:txBody>
      </p:sp>
      <p:sp>
        <p:nvSpPr>
          <p:cNvPr id="3" name="Content Placeholder 2"/>
          <p:cNvSpPr>
            <a:spLocks noGrp="1"/>
          </p:cNvSpPr>
          <p:nvPr>
            <p:ph idx="1"/>
          </p:nvPr>
        </p:nvSpPr>
        <p:spPr/>
        <p:txBody>
          <a:bodyPr/>
          <a:lstStyle/>
          <a:p>
            <a:r>
              <a:rPr lang="en-US" dirty="0" err="1" smtClean="0"/>
              <a:t>Bistable</a:t>
            </a:r>
            <a:r>
              <a:rPr lang="en-US" dirty="0" smtClean="0"/>
              <a:t> </a:t>
            </a:r>
            <a:r>
              <a:rPr lang="en-US" dirty="0" err="1"/>
              <a:t>Multivibrator</a:t>
            </a:r>
            <a:r>
              <a:rPr lang="en-US" dirty="0"/>
              <a:t> : </a:t>
            </a:r>
            <a:r>
              <a:rPr lang="en-US" dirty="0" err="1"/>
              <a:t>ditrigger</a:t>
            </a:r>
            <a:r>
              <a:rPr lang="en-US" dirty="0"/>
              <a:t> </a:t>
            </a:r>
            <a:r>
              <a:rPr lang="en-US" dirty="0" err="1"/>
              <a:t>oleh</a:t>
            </a:r>
            <a:r>
              <a:rPr lang="en-US" dirty="0"/>
              <a:t> </a:t>
            </a:r>
            <a:r>
              <a:rPr lang="en-US" dirty="0" err="1"/>
              <a:t>sebuah</a:t>
            </a:r>
            <a:r>
              <a:rPr lang="en-US" dirty="0"/>
              <a:t> </a:t>
            </a:r>
            <a:r>
              <a:rPr lang="en-US" dirty="0" err="1"/>
              <a:t>sumber</a:t>
            </a:r>
            <a:r>
              <a:rPr lang="en-US" dirty="0"/>
              <a:t> </a:t>
            </a:r>
            <a:r>
              <a:rPr lang="en-US" dirty="0" err="1"/>
              <a:t>dari</a:t>
            </a:r>
            <a:r>
              <a:rPr lang="en-US" dirty="0"/>
              <a:t> </a:t>
            </a:r>
            <a:r>
              <a:rPr lang="en-US" dirty="0" err="1"/>
              <a:t>luar</a:t>
            </a:r>
            <a:r>
              <a:rPr lang="en-US" dirty="0"/>
              <a:t> (external source) </a:t>
            </a:r>
            <a:r>
              <a:rPr lang="en-US" dirty="0" err="1"/>
              <a:t>pada</a:t>
            </a:r>
            <a:r>
              <a:rPr lang="en-US" dirty="0"/>
              <a:t> </a:t>
            </a:r>
            <a:r>
              <a:rPr lang="en-US" dirty="0" err="1"/>
              <a:t>salah</a:t>
            </a:r>
            <a:r>
              <a:rPr lang="en-US" dirty="0"/>
              <a:t> </a:t>
            </a:r>
            <a:r>
              <a:rPr lang="en-US" dirty="0" err="1"/>
              <a:t>satu</a:t>
            </a:r>
            <a:r>
              <a:rPr lang="en-US" dirty="0"/>
              <a:t> </a:t>
            </a:r>
            <a:r>
              <a:rPr lang="en-US" dirty="0" err="1"/>
              <a:t>dari</a:t>
            </a:r>
            <a:r>
              <a:rPr lang="en-US" dirty="0"/>
              <a:t> </a:t>
            </a:r>
            <a:r>
              <a:rPr lang="en-US" dirty="0" err="1"/>
              <a:t>dua</a:t>
            </a:r>
            <a:r>
              <a:rPr lang="en-US" dirty="0"/>
              <a:t> state </a:t>
            </a:r>
            <a:r>
              <a:rPr lang="en-US" dirty="0" smtClean="0"/>
              <a:t>digital</a:t>
            </a:r>
          </a:p>
          <a:p>
            <a:r>
              <a:rPr lang="en-US" dirty="0" smtClean="0"/>
              <a:t>Di </a:t>
            </a:r>
            <a:r>
              <a:rPr lang="en-US" dirty="0"/>
              <a:t>mana </a:t>
            </a:r>
            <a:r>
              <a:rPr lang="en-US" dirty="0" err="1"/>
              <a:t>rangkaian</a:t>
            </a:r>
            <a:r>
              <a:rPr lang="en-US" dirty="0"/>
              <a:t> </a:t>
            </a:r>
            <a:r>
              <a:rPr lang="en-US" dirty="0" err="1"/>
              <a:t>akan</a:t>
            </a:r>
            <a:r>
              <a:rPr lang="en-US" dirty="0"/>
              <a:t> </a:t>
            </a:r>
            <a:r>
              <a:rPr lang="en-US" dirty="0" err="1"/>
              <a:t>tetap</a:t>
            </a:r>
            <a:r>
              <a:rPr lang="en-US" dirty="0"/>
              <a:t> </a:t>
            </a:r>
            <a:r>
              <a:rPr lang="en-US" dirty="0" err="1"/>
              <a:t>berada</a:t>
            </a:r>
            <a:r>
              <a:rPr lang="en-US" dirty="0"/>
              <a:t> </a:t>
            </a:r>
            <a:r>
              <a:rPr lang="en-US" dirty="0" err="1"/>
              <a:t>pada</a:t>
            </a:r>
            <a:r>
              <a:rPr lang="en-US" dirty="0"/>
              <a:t> </a:t>
            </a:r>
            <a:r>
              <a:rPr lang="en-US" dirty="0" err="1"/>
              <a:t>salah</a:t>
            </a:r>
            <a:r>
              <a:rPr lang="en-US" dirty="0"/>
              <a:t> </a:t>
            </a:r>
            <a:r>
              <a:rPr lang="en-US" dirty="0" err="1"/>
              <a:t>satu</a:t>
            </a:r>
            <a:r>
              <a:rPr lang="en-US" dirty="0"/>
              <a:t> </a:t>
            </a:r>
            <a:r>
              <a:rPr lang="en-US" dirty="0" err="1"/>
              <a:t>keadaan</a:t>
            </a:r>
            <a:r>
              <a:rPr lang="en-US" dirty="0"/>
              <a:t>. </a:t>
            </a:r>
            <a:r>
              <a:rPr lang="en-US" dirty="0" err="1"/>
              <a:t>Rangkaian</a:t>
            </a:r>
            <a:r>
              <a:rPr lang="en-US" dirty="0"/>
              <a:t> </a:t>
            </a:r>
            <a:r>
              <a:rPr lang="en-US" dirty="0" err="1"/>
              <a:t>dapat</a:t>
            </a:r>
            <a:r>
              <a:rPr lang="en-US" dirty="0"/>
              <a:t> </a:t>
            </a:r>
            <a:r>
              <a:rPr lang="en-US" dirty="0" err="1"/>
              <a:t>diubah</a:t>
            </a:r>
            <a:r>
              <a:rPr lang="en-US" dirty="0"/>
              <a:t> </a:t>
            </a:r>
            <a:r>
              <a:rPr lang="en-US" dirty="0" err="1"/>
              <a:t>dari</a:t>
            </a:r>
            <a:r>
              <a:rPr lang="en-US" dirty="0"/>
              <a:t> </a:t>
            </a:r>
            <a:r>
              <a:rPr lang="en-US" dirty="0" err="1"/>
              <a:t>satu</a:t>
            </a:r>
            <a:r>
              <a:rPr lang="en-US" dirty="0"/>
              <a:t> </a:t>
            </a:r>
            <a:r>
              <a:rPr lang="en-US" dirty="0" err="1"/>
              <a:t>keadaan</a:t>
            </a:r>
            <a:r>
              <a:rPr lang="en-US" dirty="0"/>
              <a:t> </a:t>
            </a:r>
            <a:r>
              <a:rPr lang="en-US" dirty="0" err="1"/>
              <a:t>ke</a:t>
            </a:r>
            <a:r>
              <a:rPr lang="en-US" dirty="0"/>
              <a:t> </a:t>
            </a:r>
            <a:r>
              <a:rPr lang="en-US" dirty="0" err="1"/>
              <a:t>keadaan</a:t>
            </a:r>
            <a:r>
              <a:rPr lang="en-US" dirty="0"/>
              <a:t> </a:t>
            </a:r>
            <a:r>
              <a:rPr lang="en-US" dirty="0" err="1"/>
              <a:t>lainnya</a:t>
            </a:r>
            <a:r>
              <a:rPr lang="en-US" dirty="0"/>
              <a:t> </a:t>
            </a:r>
            <a:r>
              <a:rPr lang="en-US" dirty="0" err="1"/>
              <a:t>dengan</a:t>
            </a:r>
            <a:r>
              <a:rPr lang="en-US" dirty="0"/>
              <a:t> </a:t>
            </a:r>
            <a:r>
              <a:rPr lang="en-US" dirty="0" err="1"/>
              <a:t>pentrigger</a:t>
            </a:r>
            <a:r>
              <a:rPr lang="en-US" dirty="0"/>
              <a:t> </a:t>
            </a:r>
            <a:r>
              <a:rPr lang="en-US" dirty="0" err="1"/>
              <a:t>eksternal</a:t>
            </a:r>
            <a:endParaRPr lang="en-US" dirty="0" smtClean="0"/>
          </a:p>
          <a:p>
            <a:r>
              <a:rPr lang="en-US" dirty="0" err="1" smtClean="0"/>
              <a:t>Multivibrator</a:t>
            </a:r>
            <a:r>
              <a:rPr lang="en-US" dirty="0" smtClean="0"/>
              <a:t> </a:t>
            </a:r>
            <a:r>
              <a:rPr lang="en-US" dirty="0" err="1" smtClean="0"/>
              <a:t>ini</a:t>
            </a:r>
            <a:r>
              <a:rPr lang="en-US" dirty="0" smtClean="0"/>
              <a:t> </a:t>
            </a:r>
            <a:r>
              <a:rPr lang="en-US" dirty="0" err="1" smtClean="0"/>
              <a:t>disebut</a:t>
            </a:r>
            <a:r>
              <a:rPr lang="en-US" dirty="0" smtClean="0"/>
              <a:t> juga </a:t>
            </a:r>
            <a:r>
              <a:rPr lang="en-US" dirty="0" err="1" smtClean="0"/>
              <a:t>dengan</a:t>
            </a:r>
            <a:r>
              <a:rPr lang="en-US" dirty="0" smtClean="0"/>
              <a:t> flip </a:t>
            </a:r>
            <a:r>
              <a:rPr lang="en-US" dirty="0"/>
              <a:t>flop </a:t>
            </a:r>
            <a:r>
              <a:rPr lang="en-US" dirty="0" err="1" smtClean="0"/>
              <a:t>atau</a:t>
            </a:r>
            <a:r>
              <a:rPr lang="en-US" dirty="0" smtClean="0"/>
              <a:t> </a:t>
            </a:r>
            <a:r>
              <a:rPr lang="en-US" i="1" dirty="0" smtClean="0"/>
              <a:t>latch </a:t>
            </a:r>
            <a:r>
              <a:rPr lang="en-US" i="1" dirty="0"/>
              <a:t>(</a:t>
            </a:r>
            <a:r>
              <a:rPr lang="en-US" i="1" dirty="0" err="1"/>
              <a:t>penahan</a:t>
            </a:r>
            <a:r>
              <a:rPr lang="en-US" i="1" dirty="0"/>
              <a:t>) yang </a:t>
            </a:r>
            <a:r>
              <a:rPr lang="en-US" i="1" dirty="0" err="1" smtClean="0"/>
              <a:t>mempunyai</a:t>
            </a:r>
            <a:r>
              <a:rPr lang="en-US" i="1" dirty="0" smtClean="0"/>
              <a:t> </a:t>
            </a:r>
            <a:r>
              <a:rPr lang="en-US" i="1" dirty="0" err="1" smtClean="0"/>
              <a:t>dua</a:t>
            </a:r>
            <a:r>
              <a:rPr lang="en-US" i="1" dirty="0" smtClean="0"/>
              <a:t> state</a:t>
            </a:r>
            <a:r>
              <a:rPr lang="en-US" i="1" dirty="0"/>
              <a:t>. </a:t>
            </a:r>
            <a:endParaRPr lang="en-US" i="1" dirty="0" smtClean="0"/>
          </a:p>
          <a:p>
            <a:r>
              <a:rPr lang="en-US" dirty="0"/>
              <a:t>Flip flop </a:t>
            </a:r>
            <a:r>
              <a:rPr lang="en-US" dirty="0" err="1" smtClean="0"/>
              <a:t>merupakan</a:t>
            </a:r>
            <a:r>
              <a:rPr lang="en-US" dirty="0" smtClean="0"/>
              <a:t> </a:t>
            </a:r>
            <a:r>
              <a:rPr lang="en-US" dirty="0" err="1" smtClean="0"/>
              <a:t>elemen</a:t>
            </a:r>
            <a:r>
              <a:rPr lang="en-US" dirty="0" smtClean="0"/>
              <a:t> </a:t>
            </a:r>
            <a:r>
              <a:rPr lang="en-US" dirty="0" err="1" smtClean="0"/>
              <a:t>dasar</a:t>
            </a:r>
            <a:r>
              <a:rPr lang="en-US" dirty="0" smtClean="0"/>
              <a:t> </a:t>
            </a:r>
            <a:r>
              <a:rPr lang="en-US" dirty="0" err="1" smtClean="0"/>
              <a:t>dari</a:t>
            </a:r>
            <a:r>
              <a:rPr lang="en-US" dirty="0" smtClean="0"/>
              <a:t> </a:t>
            </a:r>
            <a:r>
              <a:rPr lang="en-US" dirty="0" err="1" smtClean="0"/>
              <a:t>rangkaian</a:t>
            </a:r>
            <a:r>
              <a:rPr lang="en-US" dirty="0" smtClean="0"/>
              <a:t> </a:t>
            </a:r>
            <a:r>
              <a:rPr lang="en-US" dirty="0" err="1" smtClean="0"/>
              <a:t>logika</a:t>
            </a:r>
            <a:r>
              <a:rPr lang="en-US" dirty="0" smtClean="0"/>
              <a:t> </a:t>
            </a:r>
            <a:r>
              <a:rPr lang="en-US" dirty="0" err="1" smtClean="0"/>
              <a:t>sekuensial</a:t>
            </a:r>
            <a:endParaRPr lang="en-US" dirty="0" smtClean="0"/>
          </a:p>
          <a:p>
            <a:r>
              <a:rPr lang="en-US" dirty="0"/>
              <a:t>Output </a:t>
            </a:r>
            <a:r>
              <a:rPr lang="en-US" dirty="0" err="1" smtClean="0"/>
              <a:t>dari</a:t>
            </a:r>
            <a:r>
              <a:rPr lang="en-US" dirty="0" smtClean="0"/>
              <a:t> flip </a:t>
            </a:r>
            <a:r>
              <a:rPr lang="en-US" dirty="0"/>
              <a:t>flop </a:t>
            </a:r>
            <a:r>
              <a:rPr lang="en-US" dirty="0" err="1" smtClean="0"/>
              <a:t>tergantung</a:t>
            </a:r>
            <a:r>
              <a:rPr lang="en-US" dirty="0" smtClean="0"/>
              <a:t> </a:t>
            </a:r>
            <a:r>
              <a:rPr lang="en-US" dirty="0" err="1" smtClean="0"/>
              <a:t>dari</a:t>
            </a:r>
            <a:r>
              <a:rPr lang="en-US" dirty="0" smtClean="0"/>
              <a:t> </a:t>
            </a:r>
            <a:r>
              <a:rPr lang="en-US" dirty="0" err="1" smtClean="0"/>
              <a:t>keadaan</a:t>
            </a:r>
            <a:r>
              <a:rPr lang="en-US" dirty="0" smtClean="0"/>
              <a:t> </a:t>
            </a:r>
            <a:r>
              <a:rPr lang="en-US" dirty="0" err="1" smtClean="0"/>
              <a:t>rangkaian</a:t>
            </a:r>
            <a:r>
              <a:rPr lang="en-US" dirty="0" smtClean="0"/>
              <a:t> </a:t>
            </a:r>
            <a:r>
              <a:rPr lang="en-US" dirty="0" err="1" smtClean="0"/>
              <a:t>sebelumnya</a:t>
            </a:r>
            <a:r>
              <a:rPr lang="en-US" dirty="0"/>
              <a:t>. </a:t>
            </a:r>
          </a:p>
        </p:txBody>
      </p:sp>
      <p:pic>
        <p:nvPicPr>
          <p:cNvPr id="4" name="Picture 3"/>
          <p:cNvPicPr>
            <a:picLocks noChangeAspect="1"/>
          </p:cNvPicPr>
          <p:nvPr/>
        </p:nvPicPr>
        <p:blipFill>
          <a:blip r:embed="rId3"/>
          <a:stretch>
            <a:fillRect/>
          </a:stretch>
        </p:blipFill>
        <p:spPr>
          <a:xfrm>
            <a:off x="2438400" y="4876800"/>
            <a:ext cx="3614253" cy="1596773"/>
          </a:xfrm>
          <a:prstGeom prst="rect">
            <a:avLst/>
          </a:prstGeom>
        </p:spPr>
      </p:pic>
      <p:graphicFrame>
        <p:nvGraphicFramePr>
          <p:cNvPr id="5" name="Content Placeholder 3">
            <a:hlinkClick r:id="rId4" action="ppaction://hlinkfile"/>
          </p:cNvPr>
          <p:cNvGraphicFramePr>
            <a:graphicFrameLocks noChangeAspect="1"/>
          </p:cNvGraphicFramePr>
          <p:nvPr>
            <p:extLst>
              <p:ext uri="{D42A27DB-BD31-4B8C-83A1-F6EECF244321}">
                <p14:modId xmlns:p14="http://schemas.microsoft.com/office/powerpoint/2010/main" val="351294869"/>
              </p:ext>
            </p:extLst>
          </p:nvPr>
        </p:nvGraphicFramePr>
        <p:xfrm>
          <a:off x="6574873" y="5279444"/>
          <a:ext cx="2114550" cy="683568"/>
        </p:xfrm>
        <a:graphic>
          <a:graphicData uri="http://schemas.openxmlformats.org/presentationml/2006/ole">
            <mc:AlternateContent xmlns:mc="http://schemas.openxmlformats.org/markup-compatibility/2006">
              <mc:Choice xmlns:v="urn:schemas-microsoft-com:vml" Requires="v">
                <p:oleObj spid="_x0000_s35859" name="Packager Shell Object" showAsIcon="1" r:id="rId5" imgW="2121480" imgH="685800" progId="Package">
                  <p:embed/>
                </p:oleObj>
              </mc:Choice>
              <mc:Fallback>
                <p:oleObj name="Packager Shell Object" showAsIcon="1" r:id="rId5" imgW="2121480" imgH="685800" progId="Package">
                  <p:embed/>
                  <p:pic>
                    <p:nvPicPr>
                      <p:cNvPr id="0" name=""/>
                      <p:cNvPicPr/>
                      <p:nvPr/>
                    </p:nvPicPr>
                    <p:blipFill>
                      <a:blip r:embed="rId6"/>
                      <a:stretch>
                        <a:fillRect/>
                      </a:stretch>
                    </p:blipFill>
                    <p:spPr>
                      <a:xfrm>
                        <a:off x="6574873" y="5279444"/>
                        <a:ext cx="2114550" cy="683568"/>
                      </a:xfrm>
                      <a:prstGeom prst="rect">
                        <a:avLst/>
                      </a:prstGeom>
                    </p:spPr>
                  </p:pic>
                </p:oleObj>
              </mc:Fallback>
            </mc:AlternateContent>
          </a:graphicData>
        </a:graphic>
      </p:graphicFrame>
    </p:spTree>
    <p:extLst>
      <p:ext uri="{BB962C8B-B14F-4D97-AF65-F5344CB8AC3E}">
        <p14:creationId xmlns:p14="http://schemas.microsoft.com/office/powerpoint/2010/main" val="7642887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Karakteristik Multivibrator</a:t>
            </a:r>
            <a:endParaRPr lang="en-US"/>
          </a:p>
        </p:txBody>
      </p:sp>
      <p:sp>
        <p:nvSpPr>
          <p:cNvPr id="3" name="Content Placeholder 2"/>
          <p:cNvSpPr>
            <a:spLocks noGrp="1"/>
          </p:cNvSpPr>
          <p:nvPr>
            <p:ph idx="1"/>
          </p:nvPr>
        </p:nvSpPr>
        <p:spPr/>
        <p:txBody>
          <a:bodyPr>
            <a:normAutofit/>
          </a:bodyPr>
          <a:lstStyle/>
          <a:p>
            <a:r>
              <a:rPr lang="en-US" smtClean="0"/>
              <a:t>Multivibrator astabil</a:t>
            </a:r>
          </a:p>
          <a:p>
            <a:pPr marL="514350" indent="-514350">
              <a:buAutoNum type="arabicPeriod"/>
            </a:pPr>
            <a:r>
              <a:rPr lang="en-US" smtClean="0"/>
              <a:t>Memiliki waktu tunda pengisian dan pengosongan kapasitor.</a:t>
            </a:r>
          </a:p>
          <a:p>
            <a:pPr marL="514350" indent="-514350">
              <a:buAutoNum type="arabicPeriod"/>
            </a:pPr>
            <a:r>
              <a:rPr lang="en-US" smtClean="0"/>
              <a:t>Tidak memiliki masukan (input) karena keadaan ditentukan oleh besarnya tegangan pada komponen penguat aktif.</a:t>
            </a:r>
          </a:p>
          <a:p>
            <a:pPr marL="514350" indent="-514350">
              <a:buAutoNum type="arabicPeriod"/>
            </a:pPr>
            <a:endParaRPr lang="en-US"/>
          </a:p>
        </p:txBody>
      </p:sp>
      <p:sp>
        <p:nvSpPr>
          <p:cNvPr id="4" name="Rounded Rectangle 3">
            <a:hlinkClick r:id="rId2" action="ppaction://hlinksldjump"/>
          </p:cNvPr>
          <p:cNvSpPr/>
          <p:nvPr/>
        </p:nvSpPr>
        <p:spPr>
          <a:xfrm>
            <a:off x="857224" y="428604"/>
            <a:ext cx="7429552" cy="851297"/>
          </a:xfrm>
          <a:prstGeom prst="roundRect">
            <a:avLst/>
          </a:prstGeom>
        </p:spPr>
        <p:style>
          <a:lnRef idx="3">
            <a:schemeClr val="lt1"/>
          </a:lnRef>
          <a:fillRef idx="1">
            <a:schemeClr val="accent3"/>
          </a:fillRef>
          <a:effectRef idx="1">
            <a:schemeClr val="accent3"/>
          </a:effectRef>
          <a:fontRef idx="minor">
            <a:schemeClr val="lt1"/>
          </a:fontRef>
        </p:style>
        <p:txBody>
          <a:bodyPr wrap="square" rtlCol="0" anchor="ctr" anchorCtr="1">
            <a:spAutoFit/>
          </a:bodyPr>
          <a:lstStyle/>
          <a:p>
            <a:pPr marL="514350" indent="-514350" algn="ctr"/>
            <a:r>
              <a:rPr lang="en-US" sz="4400" smtClean="0">
                <a:solidFill>
                  <a:schemeClr val="tx1"/>
                </a:solidFill>
              </a:rPr>
              <a:t>Karakteristik Multivibrator</a:t>
            </a:r>
            <a:endParaRPr lang="en-US" sz="4400">
              <a:solidFill>
                <a:schemeClr val="tx1"/>
              </a:solidFill>
            </a:endParaRPr>
          </a:p>
        </p:txBody>
      </p:sp>
    </p:spTree>
    <p:extLst>
      <p:ext uri="{BB962C8B-B14F-4D97-AF65-F5344CB8AC3E}">
        <p14:creationId xmlns:p14="http://schemas.microsoft.com/office/powerpoint/2010/main" val="21352600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Periode</a:t>
            </a:r>
            <a:r>
              <a:rPr lang="en-US" dirty="0" smtClean="0"/>
              <a:t> </a:t>
            </a:r>
            <a:r>
              <a:rPr lang="en-US" dirty="0" err="1" smtClean="0"/>
              <a:t>waktu</a:t>
            </a:r>
            <a:r>
              <a:rPr lang="en-US" dirty="0" smtClean="0"/>
              <a:t> </a:t>
            </a:r>
            <a:r>
              <a:rPr lang="en-US" dirty="0" err="1" smtClean="0"/>
              <a:t>osilasi</a:t>
            </a:r>
            <a:endParaRPr lang="en-US" dirty="0" smtClean="0"/>
          </a:p>
          <a:p>
            <a:endParaRPr lang="en-US" dirty="0" smtClean="0"/>
          </a:p>
          <a:p>
            <a:endParaRPr lang="en-US" dirty="0" smtClean="0"/>
          </a:p>
          <a:p>
            <a:endParaRPr lang="en-US" dirty="0" smtClean="0"/>
          </a:p>
          <a:p>
            <a:endParaRPr lang="en-US" dirty="0" smtClean="0"/>
          </a:p>
          <a:p>
            <a:r>
              <a:rPr lang="en-US" dirty="0" err="1" smtClean="0"/>
              <a:t>Frekuensi</a:t>
            </a:r>
            <a:r>
              <a:rPr lang="en-US" dirty="0" smtClean="0"/>
              <a:t> </a:t>
            </a:r>
            <a:r>
              <a:rPr lang="en-US" dirty="0" err="1" smtClean="0"/>
              <a:t>osilasi</a:t>
            </a:r>
            <a:endParaRPr lang="en-US" dirty="0" smtClean="0"/>
          </a:p>
          <a:p>
            <a:endParaRPr lang="en-US" dirty="0"/>
          </a:p>
        </p:txBody>
      </p:sp>
      <p:sp>
        <p:nvSpPr>
          <p:cNvPr id="4" name="Rounded Rectangle 3">
            <a:hlinkClick r:id="rId3" action="ppaction://hlinksldjump"/>
          </p:cNvPr>
          <p:cNvSpPr/>
          <p:nvPr/>
        </p:nvSpPr>
        <p:spPr>
          <a:xfrm>
            <a:off x="857224" y="428604"/>
            <a:ext cx="7429552" cy="851297"/>
          </a:xfrm>
          <a:prstGeom prst="roundRect">
            <a:avLst/>
          </a:prstGeom>
        </p:spPr>
        <p:style>
          <a:lnRef idx="3">
            <a:schemeClr val="lt1"/>
          </a:lnRef>
          <a:fillRef idx="1">
            <a:schemeClr val="accent3"/>
          </a:fillRef>
          <a:effectRef idx="1">
            <a:schemeClr val="accent3"/>
          </a:effectRef>
          <a:fontRef idx="minor">
            <a:schemeClr val="lt1"/>
          </a:fontRef>
        </p:style>
        <p:txBody>
          <a:bodyPr wrap="square" rtlCol="0" anchor="ctr" anchorCtr="1">
            <a:spAutoFit/>
          </a:bodyPr>
          <a:lstStyle/>
          <a:p>
            <a:pPr marL="514350" indent="-514350" algn="ctr"/>
            <a:r>
              <a:rPr lang="en-US" sz="4400" smtClean="0">
                <a:solidFill>
                  <a:schemeClr val="tx1"/>
                </a:solidFill>
              </a:rPr>
              <a:t>Karakteristik Multivibrator</a:t>
            </a:r>
            <a:endParaRPr lang="en-US" sz="4400">
              <a:solidFill>
                <a:schemeClr val="tx1"/>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928662" y="2214554"/>
          <a:ext cx="1746262" cy="1428760"/>
        </p:xfrm>
        <a:graphic>
          <a:graphicData uri="http://schemas.openxmlformats.org/presentationml/2006/ole">
            <mc:AlternateContent xmlns:mc="http://schemas.openxmlformats.org/markup-compatibility/2006">
              <mc:Choice xmlns:v="urn:schemas-microsoft-com:vml" Requires="v">
                <p:oleObj spid="_x0000_s40968" name="Equation" r:id="rId4" imgW="838200" imgH="685800" progId="Equation.3">
                  <p:embed/>
                </p:oleObj>
              </mc:Choice>
              <mc:Fallback>
                <p:oleObj name="Equation" r:id="rId4" imgW="838200" imgH="685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8662" y="2214554"/>
                        <a:ext cx="1746262" cy="14287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7" name="Object 3"/>
          <p:cNvGraphicFramePr>
            <a:graphicFrameLocks noChangeAspect="1"/>
          </p:cNvGraphicFramePr>
          <p:nvPr/>
        </p:nvGraphicFramePr>
        <p:xfrm>
          <a:off x="928662" y="4500570"/>
          <a:ext cx="2714644" cy="1044094"/>
        </p:xfrm>
        <a:graphic>
          <a:graphicData uri="http://schemas.openxmlformats.org/presentationml/2006/ole">
            <mc:AlternateContent xmlns:mc="http://schemas.openxmlformats.org/markup-compatibility/2006">
              <mc:Choice xmlns:v="urn:schemas-microsoft-com:vml" Requires="v">
                <p:oleObj spid="_x0000_s40969" name="Equation" r:id="rId6" imgW="1117600" imgH="431800" progId="Equation.3">
                  <p:embed/>
                </p:oleObj>
              </mc:Choice>
              <mc:Fallback>
                <p:oleObj name="Equation" r:id="rId6" imgW="1117600" imgH="431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8662" y="4500570"/>
                        <a:ext cx="2714644" cy="10440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409465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Bentuk gelombang multivibrator astabil</a:t>
            </a:r>
            <a:endParaRPr lang="en-US"/>
          </a:p>
        </p:txBody>
      </p:sp>
      <p:sp>
        <p:nvSpPr>
          <p:cNvPr id="4" name="Rounded Rectangle 3">
            <a:hlinkClick r:id="rId2" action="ppaction://hlinksldjump"/>
          </p:cNvPr>
          <p:cNvSpPr/>
          <p:nvPr/>
        </p:nvSpPr>
        <p:spPr>
          <a:xfrm>
            <a:off x="857224" y="428604"/>
            <a:ext cx="7429552" cy="851297"/>
          </a:xfrm>
          <a:prstGeom prst="roundRect">
            <a:avLst/>
          </a:prstGeom>
        </p:spPr>
        <p:style>
          <a:lnRef idx="3">
            <a:schemeClr val="lt1"/>
          </a:lnRef>
          <a:fillRef idx="1">
            <a:schemeClr val="accent3"/>
          </a:fillRef>
          <a:effectRef idx="1">
            <a:schemeClr val="accent3"/>
          </a:effectRef>
          <a:fontRef idx="minor">
            <a:schemeClr val="lt1"/>
          </a:fontRef>
        </p:style>
        <p:txBody>
          <a:bodyPr wrap="square" rtlCol="0" anchor="ctr" anchorCtr="1">
            <a:spAutoFit/>
          </a:bodyPr>
          <a:lstStyle/>
          <a:p>
            <a:pPr marL="514350" indent="-514350" algn="ctr"/>
            <a:r>
              <a:rPr lang="en-US" sz="4400" smtClean="0">
                <a:solidFill>
                  <a:schemeClr val="tx1"/>
                </a:solidFill>
              </a:rPr>
              <a:t>Karakteristik Multivibrator</a:t>
            </a:r>
            <a:endParaRPr lang="en-US" sz="4400">
              <a:solidFill>
                <a:schemeClr val="tx1"/>
              </a:solidFill>
            </a:endParaRPr>
          </a:p>
        </p:txBody>
      </p:sp>
      <p:pic>
        <p:nvPicPr>
          <p:cNvPr id="5" name="Picture 4" descr="tim23.gif"/>
          <p:cNvPicPr>
            <a:picLocks noChangeAspect="1"/>
          </p:cNvPicPr>
          <p:nvPr/>
        </p:nvPicPr>
        <p:blipFill>
          <a:blip r:embed="rId3"/>
          <a:stretch>
            <a:fillRect/>
          </a:stretch>
        </p:blipFill>
        <p:spPr>
          <a:xfrm>
            <a:off x="1357290" y="2143116"/>
            <a:ext cx="6286544" cy="4501476"/>
          </a:xfrm>
          <a:prstGeom prst="rect">
            <a:avLst/>
          </a:prstGeom>
        </p:spPr>
      </p:pic>
    </p:spTree>
    <p:extLst>
      <p:ext uri="{BB962C8B-B14F-4D97-AF65-F5344CB8AC3E}">
        <p14:creationId xmlns:p14="http://schemas.microsoft.com/office/powerpoint/2010/main" val="21388821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Multivibrator monostabil</a:t>
            </a:r>
          </a:p>
          <a:p>
            <a:pPr marL="514350" indent="-514350">
              <a:buAutoNum type="arabicPeriod"/>
            </a:pPr>
            <a:r>
              <a:rPr lang="en-US" smtClean="0"/>
              <a:t>Keadaan tak stabil dicapai dengan menerapkan sinyal pemicu ujung negatif (negative edge triggering).</a:t>
            </a:r>
          </a:p>
          <a:p>
            <a:pPr marL="514350" indent="-514350">
              <a:buAutoNum type="arabicPeriod"/>
            </a:pPr>
            <a:r>
              <a:rPr lang="en-US" smtClean="0"/>
              <a:t>Memiliki 1 buah masukan pada salah satu komponen kopel yang mengatur keadaan stabil dan tak stabil. </a:t>
            </a:r>
            <a:endParaRPr lang="en-US"/>
          </a:p>
        </p:txBody>
      </p:sp>
      <p:sp>
        <p:nvSpPr>
          <p:cNvPr id="4" name="Rounded Rectangle 3">
            <a:hlinkClick r:id="rId2" action="ppaction://hlinksldjump"/>
          </p:cNvPr>
          <p:cNvSpPr/>
          <p:nvPr/>
        </p:nvSpPr>
        <p:spPr>
          <a:xfrm>
            <a:off x="857224" y="428604"/>
            <a:ext cx="7429552" cy="851297"/>
          </a:xfrm>
          <a:prstGeom prst="roundRect">
            <a:avLst/>
          </a:prstGeom>
        </p:spPr>
        <p:style>
          <a:lnRef idx="3">
            <a:schemeClr val="lt1"/>
          </a:lnRef>
          <a:fillRef idx="1">
            <a:schemeClr val="accent3"/>
          </a:fillRef>
          <a:effectRef idx="1">
            <a:schemeClr val="accent3"/>
          </a:effectRef>
          <a:fontRef idx="minor">
            <a:schemeClr val="lt1"/>
          </a:fontRef>
        </p:style>
        <p:txBody>
          <a:bodyPr wrap="square" rtlCol="0" anchor="ctr" anchorCtr="1">
            <a:spAutoFit/>
          </a:bodyPr>
          <a:lstStyle/>
          <a:p>
            <a:pPr marL="514350" indent="-514350" algn="ctr"/>
            <a:r>
              <a:rPr lang="en-US" sz="4400" smtClean="0">
                <a:solidFill>
                  <a:schemeClr val="tx1"/>
                </a:solidFill>
              </a:rPr>
              <a:t>Karakteristik Multivibrator</a:t>
            </a:r>
            <a:endParaRPr lang="en-US" sz="4400">
              <a:solidFill>
                <a:schemeClr val="tx1"/>
              </a:solidFill>
            </a:endParaRPr>
          </a:p>
        </p:txBody>
      </p:sp>
    </p:spTree>
    <p:extLst>
      <p:ext uri="{BB962C8B-B14F-4D97-AF65-F5344CB8AC3E}">
        <p14:creationId xmlns:p14="http://schemas.microsoft.com/office/powerpoint/2010/main" val="42430684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Multivibrator monostabil</a:t>
            </a:r>
          </a:p>
          <a:p>
            <a:pPr marL="514350" indent="-514350">
              <a:buAutoNum type="arabicPeriod"/>
            </a:pPr>
            <a:r>
              <a:rPr lang="en-US" smtClean="0"/>
              <a:t>Keadaan tak stabil dicapai dengan menerapkan sinyal pemicu ujung negatif (negative edge triggering).</a:t>
            </a:r>
          </a:p>
          <a:p>
            <a:pPr marL="514350" indent="-514350">
              <a:buAutoNum type="arabicPeriod"/>
            </a:pPr>
            <a:r>
              <a:rPr lang="en-US" smtClean="0"/>
              <a:t>Memiliki 1 buah masukan pada salah satu komponen kopel yang mengatur keadaan stabil dan tak stabil. </a:t>
            </a:r>
            <a:endParaRPr lang="en-US"/>
          </a:p>
        </p:txBody>
      </p:sp>
      <p:sp>
        <p:nvSpPr>
          <p:cNvPr id="4" name="Rounded Rectangle 3">
            <a:hlinkClick r:id="rId2" action="ppaction://hlinksldjump"/>
          </p:cNvPr>
          <p:cNvSpPr/>
          <p:nvPr/>
        </p:nvSpPr>
        <p:spPr>
          <a:xfrm>
            <a:off x="857224" y="428604"/>
            <a:ext cx="7429552" cy="851297"/>
          </a:xfrm>
          <a:prstGeom prst="roundRect">
            <a:avLst/>
          </a:prstGeom>
        </p:spPr>
        <p:style>
          <a:lnRef idx="3">
            <a:schemeClr val="lt1"/>
          </a:lnRef>
          <a:fillRef idx="1">
            <a:schemeClr val="accent3"/>
          </a:fillRef>
          <a:effectRef idx="1">
            <a:schemeClr val="accent3"/>
          </a:effectRef>
          <a:fontRef idx="minor">
            <a:schemeClr val="lt1"/>
          </a:fontRef>
        </p:style>
        <p:txBody>
          <a:bodyPr wrap="square" rtlCol="0" anchor="ctr" anchorCtr="1">
            <a:spAutoFit/>
          </a:bodyPr>
          <a:lstStyle/>
          <a:p>
            <a:pPr marL="514350" indent="-514350" algn="ctr"/>
            <a:r>
              <a:rPr lang="en-US" sz="4400" smtClean="0">
                <a:solidFill>
                  <a:schemeClr val="tx1"/>
                </a:solidFill>
              </a:rPr>
              <a:t>Karakteristik Multivibrator</a:t>
            </a:r>
            <a:endParaRPr lang="en-US" sz="4400">
              <a:solidFill>
                <a:schemeClr val="tx1"/>
              </a:solidFill>
            </a:endParaRPr>
          </a:p>
        </p:txBody>
      </p:sp>
    </p:spTree>
    <p:extLst>
      <p:ext uri="{BB962C8B-B14F-4D97-AF65-F5344CB8AC3E}">
        <p14:creationId xmlns:p14="http://schemas.microsoft.com/office/powerpoint/2010/main" val="35126545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Periode waktu osilasi adalah selang waktu yang dibutuhkan untuk mengubah keadaan rangkaian dari keadaan stabil menjadi tak stabil, yang dirumuskan dengan:</a:t>
            </a:r>
          </a:p>
          <a:p>
            <a:pPr>
              <a:buNone/>
            </a:pPr>
            <a:endParaRPr lang="en-US" smtClean="0"/>
          </a:p>
          <a:p>
            <a:pPr>
              <a:buNone/>
            </a:pPr>
            <a:endParaRPr lang="en-US"/>
          </a:p>
        </p:txBody>
      </p:sp>
      <p:sp>
        <p:nvSpPr>
          <p:cNvPr id="4" name="Rounded Rectangle 3">
            <a:hlinkClick r:id="rId3" action="ppaction://hlinksldjump"/>
          </p:cNvPr>
          <p:cNvSpPr/>
          <p:nvPr/>
        </p:nvSpPr>
        <p:spPr>
          <a:xfrm>
            <a:off x="857224" y="428604"/>
            <a:ext cx="7429552" cy="851297"/>
          </a:xfrm>
          <a:prstGeom prst="roundRect">
            <a:avLst/>
          </a:prstGeom>
        </p:spPr>
        <p:style>
          <a:lnRef idx="3">
            <a:schemeClr val="lt1"/>
          </a:lnRef>
          <a:fillRef idx="1">
            <a:schemeClr val="accent3"/>
          </a:fillRef>
          <a:effectRef idx="1">
            <a:schemeClr val="accent3"/>
          </a:effectRef>
          <a:fontRef idx="minor">
            <a:schemeClr val="lt1"/>
          </a:fontRef>
        </p:style>
        <p:txBody>
          <a:bodyPr wrap="square" rtlCol="0" anchor="ctr" anchorCtr="1">
            <a:spAutoFit/>
          </a:bodyPr>
          <a:lstStyle/>
          <a:p>
            <a:pPr marL="514350" indent="-514350" algn="ctr"/>
            <a:r>
              <a:rPr lang="en-US" sz="4400" smtClean="0">
                <a:solidFill>
                  <a:schemeClr val="tx1"/>
                </a:solidFill>
              </a:rPr>
              <a:t>Karakteristik Multivibrator</a:t>
            </a:r>
            <a:endParaRPr lang="en-US" sz="4400">
              <a:solidFill>
                <a:schemeClr val="tx1"/>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94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40" name="Object 4"/>
          <p:cNvGraphicFramePr>
            <a:graphicFrameLocks noChangeAspect="1"/>
          </p:cNvGraphicFramePr>
          <p:nvPr/>
        </p:nvGraphicFramePr>
        <p:xfrm>
          <a:off x="1571604" y="3714752"/>
          <a:ext cx="2428892" cy="765267"/>
        </p:xfrm>
        <a:graphic>
          <a:graphicData uri="http://schemas.openxmlformats.org/presentationml/2006/ole">
            <mc:AlternateContent xmlns:mc="http://schemas.openxmlformats.org/markup-compatibility/2006">
              <mc:Choice xmlns:v="urn:schemas-microsoft-com:vml" Requires="v">
                <p:oleObj spid="_x0000_s41989" name="Equation" r:id="rId4" imgW="698197" imgH="215806" progId="Equation.3">
                  <p:embed/>
                </p:oleObj>
              </mc:Choice>
              <mc:Fallback>
                <p:oleObj name="Equation" r:id="rId4" imgW="698197" imgH="21580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1604" y="3714752"/>
                        <a:ext cx="2428892" cy="7652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5041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mtClean="0"/>
              <a:t>Multivibrator beroperasi sebagai osilator, yaitu sebagai sebuah rangkaian pembangkit sinyal, di mana sinyal yang dihasilkan pada keluaran akan berbentuk gelombang persegi (square wave).</a:t>
            </a:r>
          </a:p>
          <a:p>
            <a:r>
              <a:rPr lang="en-US" smtClean="0"/>
              <a:t>Multivibrator dalam pengoperasiannya memiliki dua keadaan utama, yaitu keadaan stabil dan keadaan tak stabil.</a:t>
            </a:r>
          </a:p>
          <a:p>
            <a:endParaRPr lang="en-US" smtClean="0"/>
          </a:p>
          <a:p>
            <a:endParaRPr lang="en-US"/>
          </a:p>
        </p:txBody>
      </p:sp>
      <p:sp>
        <p:nvSpPr>
          <p:cNvPr id="4" name="Rounded Rectangle 3">
            <a:hlinkClick r:id="rId2" action="ppaction://hlinksldjump"/>
          </p:cNvPr>
          <p:cNvSpPr/>
          <p:nvPr/>
        </p:nvSpPr>
        <p:spPr>
          <a:xfrm>
            <a:off x="928662" y="428604"/>
            <a:ext cx="7429552" cy="851297"/>
          </a:xfrm>
          <a:prstGeom prst="roundRect">
            <a:avLst/>
          </a:prstGeom>
        </p:spPr>
        <p:style>
          <a:lnRef idx="3">
            <a:schemeClr val="lt1"/>
          </a:lnRef>
          <a:fillRef idx="1">
            <a:schemeClr val="accent2"/>
          </a:fillRef>
          <a:effectRef idx="1">
            <a:schemeClr val="accent2"/>
          </a:effectRef>
          <a:fontRef idx="minor">
            <a:schemeClr val="lt1"/>
          </a:fontRef>
        </p:style>
        <p:txBody>
          <a:bodyPr wrap="square" rtlCol="0" anchor="ctr" anchorCtr="1">
            <a:spAutoFit/>
          </a:bodyPr>
          <a:lstStyle/>
          <a:p>
            <a:pPr marL="514350" indent="-514350" algn="ctr"/>
            <a:r>
              <a:rPr lang="en-US" sz="4400" smtClean="0"/>
              <a:t>Konsep Dasar Multivibrator</a:t>
            </a:r>
            <a:endParaRPr lang="en-US" sz="4400"/>
          </a:p>
        </p:txBody>
      </p:sp>
    </p:spTree>
    <p:extLst>
      <p:ext uri="{BB962C8B-B14F-4D97-AF65-F5344CB8AC3E}">
        <p14:creationId xmlns:p14="http://schemas.microsoft.com/office/powerpoint/2010/main" val="26495756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Bentuk gelombang multivibrator monostabil</a:t>
            </a:r>
            <a:endParaRPr lang="en-US"/>
          </a:p>
        </p:txBody>
      </p:sp>
      <p:sp>
        <p:nvSpPr>
          <p:cNvPr id="4" name="Rounded Rectangle 3">
            <a:hlinkClick r:id="rId2" action="ppaction://hlinksldjump"/>
          </p:cNvPr>
          <p:cNvSpPr/>
          <p:nvPr/>
        </p:nvSpPr>
        <p:spPr>
          <a:xfrm>
            <a:off x="857224" y="428604"/>
            <a:ext cx="7429552" cy="851297"/>
          </a:xfrm>
          <a:prstGeom prst="roundRect">
            <a:avLst/>
          </a:prstGeom>
        </p:spPr>
        <p:style>
          <a:lnRef idx="3">
            <a:schemeClr val="lt1"/>
          </a:lnRef>
          <a:fillRef idx="1">
            <a:schemeClr val="accent3"/>
          </a:fillRef>
          <a:effectRef idx="1">
            <a:schemeClr val="accent3"/>
          </a:effectRef>
          <a:fontRef idx="minor">
            <a:schemeClr val="lt1"/>
          </a:fontRef>
        </p:style>
        <p:txBody>
          <a:bodyPr wrap="square" rtlCol="0" anchor="ctr" anchorCtr="1">
            <a:spAutoFit/>
          </a:bodyPr>
          <a:lstStyle/>
          <a:p>
            <a:pPr marL="514350" indent="-514350" algn="ctr"/>
            <a:r>
              <a:rPr lang="en-US" sz="4400" smtClean="0">
                <a:solidFill>
                  <a:schemeClr val="tx1"/>
                </a:solidFill>
              </a:rPr>
              <a:t>Karakteristik Multivibrator</a:t>
            </a:r>
            <a:endParaRPr lang="en-US" sz="4400">
              <a:solidFill>
                <a:schemeClr val="tx1"/>
              </a:solidFill>
            </a:endParaRPr>
          </a:p>
        </p:txBody>
      </p:sp>
      <p:pic>
        <p:nvPicPr>
          <p:cNvPr id="5" name="Picture 4" descr="tim13.gif"/>
          <p:cNvPicPr>
            <a:picLocks noChangeAspect="1"/>
          </p:cNvPicPr>
          <p:nvPr/>
        </p:nvPicPr>
        <p:blipFill>
          <a:blip r:embed="rId3"/>
          <a:stretch>
            <a:fillRect/>
          </a:stretch>
        </p:blipFill>
        <p:spPr>
          <a:xfrm>
            <a:off x="1214414" y="2242673"/>
            <a:ext cx="6643734" cy="4115285"/>
          </a:xfrm>
          <a:prstGeom prst="rect">
            <a:avLst/>
          </a:prstGeom>
        </p:spPr>
      </p:pic>
    </p:spTree>
    <p:extLst>
      <p:ext uri="{BB962C8B-B14F-4D97-AF65-F5344CB8AC3E}">
        <p14:creationId xmlns:p14="http://schemas.microsoft.com/office/powerpoint/2010/main" val="4559034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mtClean="0"/>
              <a:t>Multivibrator bistabil</a:t>
            </a:r>
          </a:p>
          <a:p>
            <a:pPr marL="514350" indent="-514350">
              <a:buAutoNum type="arabicPeriod"/>
            </a:pPr>
            <a:r>
              <a:rPr lang="en-US" smtClean="0"/>
              <a:t>Tidak menggunakan kapasitor sehingga pada awal rangkaian diaktifkan komponen penguat berada pada daerah aktif.</a:t>
            </a:r>
          </a:p>
          <a:p>
            <a:pPr marL="514350" indent="-514350">
              <a:buAutoNum type="arabicPeriod"/>
            </a:pPr>
            <a:r>
              <a:rPr lang="en-US" smtClean="0"/>
              <a:t>Pengubahan keadaan dari sinyal keluaran dilakukan dengan menerapkan masukan “set” dan “reset” pada komponen penguat yang aktif. Jika diberikan masukan pada salah satu terminal tersebut, maka keadaan keluaran akan berubah ke taraf kebalikan dari keadaan awal.</a:t>
            </a:r>
            <a:endParaRPr lang="en-US"/>
          </a:p>
        </p:txBody>
      </p:sp>
      <p:sp>
        <p:nvSpPr>
          <p:cNvPr id="4" name="Rounded Rectangle 3">
            <a:hlinkClick r:id="rId2" action="ppaction://hlinksldjump"/>
          </p:cNvPr>
          <p:cNvSpPr/>
          <p:nvPr/>
        </p:nvSpPr>
        <p:spPr>
          <a:xfrm>
            <a:off x="857224" y="428604"/>
            <a:ext cx="7429552" cy="851297"/>
          </a:xfrm>
          <a:prstGeom prst="roundRect">
            <a:avLst/>
          </a:prstGeom>
        </p:spPr>
        <p:style>
          <a:lnRef idx="3">
            <a:schemeClr val="lt1"/>
          </a:lnRef>
          <a:fillRef idx="1">
            <a:schemeClr val="accent3"/>
          </a:fillRef>
          <a:effectRef idx="1">
            <a:schemeClr val="accent3"/>
          </a:effectRef>
          <a:fontRef idx="minor">
            <a:schemeClr val="lt1"/>
          </a:fontRef>
        </p:style>
        <p:txBody>
          <a:bodyPr wrap="square" rtlCol="0" anchor="ctr" anchorCtr="1">
            <a:spAutoFit/>
          </a:bodyPr>
          <a:lstStyle/>
          <a:p>
            <a:pPr marL="514350" indent="-514350" algn="ctr"/>
            <a:r>
              <a:rPr lang="en-US" sz="4400" smtClean="0">
                <a:solidFill>
                  <a:schemeClr val="tx1"/>
                </a:solidFill>
              </a:rPr>
              <a:t>Karakteristik Multivibrator</a:t>
            </a:r>
            <a:endParaRPr lang="en-US" sz="4400">
              <a:solidFill>
                <a:schemeClr val="tx1"/>
              </a:solidFill>
            </a:endParaRPr>
          </a:p>
        </p:txBody>
      </p:sp>
    </p:spTree>
    <p:extLst>
      <p:ext uri="{BB962C8B-B14F-4D97-AF65-F5344CB8AC3E}">
        <p14:creationId xmlns:p14="http://schemas.microsoft.com/office/powerpoint/2010/main" val="6628957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Bentuk gelombang multivibrator bistabil</a:t>
            </a:r>
            <a:endParaRPr lang="en-US"/>
          </a:p>
        </p:txBody>
      </p:sp>
      <p:sp>
        <p:nvSpPr>
          <p:cNvPr id="4" name="Rounded Rectangle 3">
            <a:hlinkClick r:id="rId2" action="ppaction://hlinksldjump"/>
          </p:cNvPr>
          <p:cNvSpPr/>
          <p:nvPr/>
        </p:nvSpPr>
        <p:spPr>
          <a:xfrm>
            <a:off x="857224" y="428604"/>
            <a:ext cx="7429552" cy="851297"/>
          </a:xfrm>
          <a:prstGeom prst="roundRect">
            <a:avLst/>
          </a:prstGeom>
        </p:spPr>
        <p:style>
          <a:lnRef idx="3">
            <a:schemeClr val="lt1"/>
          </a:lnRef>
          <a:fillRef idx="1">
            <a:schemeClr val="accent3"/>
          </a:fillRef>
          <a:effectRef idx="1">
            <a:schemeClr val="accent3"/>
          </a:effectRef>
          <a:fontRef idx="minor">
            <a:schemeClr val="lt1"/>
          </a:fontRef>
        </p:style>
        <p:txBody>
          <a:bodyPr wrap="square" rtlCol="0" anchor="ctr" anchorCtr="1">
            <a:spAutoFit/>
          </a:bodyPr>
          <a:lstStyle/>
          <a:p>
            <a:pPr marL="514350" indent="-514350" algn="ctr"/>
            <a:r>
              <a:rPr lang="en-US" sz="4400" smtClean="0">
                <a:solidFill>
                  <a:schemeClr val="tx1"/>
                </a:solidFill>
              </a:rPr>
              <a:t>Karakteristik Multivibrator</a:t>
            </a:r>
            <a:endParaRPr lang="en-US" sz="4400">
              <a:solidFill>
                <a:schemeClr val="tx1"/>
              </a:solidFill>
            </a:endParaRPr>
          </a:p>
        </p:txBody>
      </p:sp>
      <p:pic>
        <p:nvPicPr>
          <p:cNvPr id="5" name="Picture 4" descr="tim18.gif"/>
          <p:cNvPicPr>
            <a:picLocks noChangeAspect="1"/>
          </p:cNvPicPr>
          <p:nvPr/>
        </p:nvPicPr>
        <p:blipFill>
          <a:blip r:embed="rId3"/>
          <a:stretch>
            <a:fillRect/>
          </a:stretch>
        </p:blipFill>
        <p:spPr>
          <a:xfrm>
            <a:off x="1857356" y="2143115"/>
            <a:ext cx="5643602" cy="4323461"/>
          </a:xfrm>
          <a:prstGeom prst="rect">
            <a:avLst/>
          </a:prstGeom>
        </p:spPr>
      </p:pic>
    </p:spTree>
    <p:extLst>
      <p:ext uri="{BB962C8B-B14F-4D97-AF65-F5344CB8AC3E}">
        <p14:creationId xmlns:p14="http://schemas.microsoft.com/office/powerpoint/2010/main" val="39097682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Aplikasi Multivibrator</a:t>
            </a:r>
            <a:endParaRPr lang="en-US"/>
          </a:p>
        </p:txBody>
      </p:sp>
      <p:sp>
        <p:nvSpPr>
          <p:cNvPr id="3" name="Content Placeholder 2"/>
          <p:cNvSpPr>
            <a:spLocks noGrp="1"/>
          </p:cNvSpPr>
          <p:nvPr>
            <p:ph idx="1"/>
          </p:nvPr>
        </p:nvSpPr>
        <p:spPr/>
        <p:txBody>
          <a:bodyPr>
            <a:normAutofit/>
          </a:bodyPr>
          <a:lstStyle/>
          <a:p>
            <a:r>
              <a:rPr lang="en-US" smtClean="0"/>
              <a:t>Multivibrator astabil</a:t>
            </a:r>
          </a:p>
          <a:p>
            <a:pPr lvl="0">
              <a:buNone/>
            </a:pPr>
            <a:r>
              <a:rPr lang="en-US" smtClean="0"/>
              <a:t>Kegunaan dari multivibrator bistabil antara lain:</a:t>
            </a:r>
          </a:p>
          <a:p>
            <a:pPr marL="514350" indent="-514350">
              <a:buAutoNum type="arabicPeriod"/>
            </a:pPr>
            <a:r>
              <a:rPr lang="en-US" smtClean="0"/>
              <a:t>Sebagai pembangkit sinyal yang menghasilkan gelombang keluaran dengan periode tetap.</a:t>
            </a:r>
          </a:p>
          <a:p>
            <a:pPr marL="514350" indent="-514350">
              <a:buAutoNum type="arabicPeriod"/>
            </a:pPr>
            <a:r>
              <a:rPr lang="en-US" smtClean="0"/>
              <a:t>Sebagai rangkaian pembangkit denyut lonceng (clock pulse) untuk rangkaian pencacah (counter), penghitung waktu (timer), modulator dan rangkaian logika digital lainnya.</a:t>
            </a:r>
          </a:p>
          <a:p>
            <a:pPr marL="514350" indent="-514350">
              <a:buAutoNum type="arabicPeriod"/>
            </a:pPr>
            <a:endParaRPr lang="en-US"/>
          </a:p>
        </p:txBody>
      </p:sp>
      <p:sp>
        <p:nvSpPr>
          <p:cNvPr id="4" name="Rounded Rectangle 3">
            <a:hlinkClick r:id="rId2" action="ppaction://hlinksldjump"/>
          </p:cNvPr>
          <p:cNvSpPr/>
          <p:nvPr/>
        </p:nvSpPr>
        <p:spPr>
          <a:xfrm>
            <a:off x="857224" y="428604"/>
            <a:ext cx="7429552" cy="851297"/>
          </a:xfrm>
          <a:prstGeom prst="roundRect">
            <a:avLst/>
          </a:prstGeom>
        </p:spPr>
        <p:style>
          <a:lnRef idx="3">
            <a:schemeClr val="lt1"/>
          </a:lnRef>
          <a:fillRef idx="1">
            <a:schemeClr val="accent5"/>
          </a:fillRef>
          <a:effectRef idx="1">
            <a:schemeClr val="accent5"/>
          </a:effectRef>
          <a:fontRef idx="minor">
            <a:schemeClr val="lt1"/>
          </a:fontRef>
        </p:style>
        <p:txBody>
          <a:bodyPr wrap="square" rtlCol="0" anchor="ctr" anchorCtr="1">
            <a:spAutoFit/>
          </a:bodyPr>
          <a:lstStyle/>
          <a:p>
            <a:pPr marL="514350" indent="-514350" algn="ctr"/>
            <a:r>
              <a:rPr lang="en-US" sz="4400" smtClean="0">
                <a:solidFill>
                  <a:schemeClr val="tx1"/>
                </a:solidFill>
              </a:rPr>
              <a:t>Aplikasi Multivibrator</a:t>
            </a:r>
            <a:endParaRPr lang="en-US" sz="4400">
              <a:solidFill>
                <a:schemeClr val="tx1"/>
              </a:solidFill>
            </a:endParaRPr>
          </a:p>
        </p:txBody>
      </p:sp>
    </p:spTree>
    <p:extLst>
      <p:ext uri="{BB962C8B-B14F-4D97-AF65-F5344CB8AC3E}">
        <p14:creationId xmlns:p14="http://schemas.microsoft.com/office/powerpoint/2010/main" val="3383156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85804" y="1689119"/>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Multivibrator monostabil</a:t>
            </a:r>
          </a:p>
          <a:p>
            <a:pPr marL="342900" indent="-342900">
              <a:spcBef>
                <a:spcPct val="20000"/>
              </a:spcBef>
            </a:pPr>
            <a:r>
              <a:rPr lang="en-US" sz="3200" smtClean="0"/>
              <a:t>Kegunaan dari multivibrator monostabil antara lain:</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lang="en-US" sz="3200" smtClean="0"/>
              <a:t>P</a:t>
            </a:r>
            <a:r>
              <a:rPr kumimoji="0" lang="en-US" sz="3200" b="0" i="0" u="none" strike="noStrike" kern="1200" cap="none" spc="0" normalizeH="0" baseline="0" noProof="0" smtClean="0">
                <a:ln>
                  <a:noFill/>
                </a:ln>
                <a:solidFill>
                  <a:schemeClr val="tx1"/>
                </a:solidFill>
                <a:effectLst/>
                <a:uLnTx/>
                <a:uFillTx/>
                <a:latin typeface="+mn-lt"/>
                <a:ea typeface="+mn-ea"/>
                <a:cs typeface="+mn-cs"/>
              </a:rPr>
              <a:t>eregangan periode waktu terhadap denyut sinyal</a:t>
            </a:r>
            <a:r>
              <a:rPr kumimoji="0" lang="en-US" sz="3200" b="0" i="0" u="none" strike="noStrike" kern="1200" cap="none" spc="0" normalizeH="0" noProof="0" smtClean="0">
                <a:ln>
                  <a:noFill/>
                </a:ln>
                <a:solidFill>
                  <a:schemeClr val="tx1"/>
                </a:solidFill>
                <a:effectLst/>
                <a:uLnTx/>
                <a:uFillTx/>
                <a:latin typeface="+mn-lt"/>
                <a:ea typeface="+mn-ea"/>
                <a:cs typeface="+mn-cs"/>
              </a:rPr>
              <a:t> keluaran (</a:t>
            </a:r>
            <a:r>
              <a:rPr kumimoji="0" lang="en-US" sz="3200" b="0" i="0" u="none" strike="noStrike" kern="1200" cap="none" spc="0" normalizeH="0" baseline="0" noProof="0" smtClean="0">
                <a:ln>
                  <a:noFill/>
                </a:ln>
                <a:solidFill>
                  <a:schemeClr val="tx1"/>
                </a:solidFill>
                <a:effectLst/>
                <a:uLnTx/>
                <a:uFillTx/>
                <a:latin typeface="+mn-lt"/>
                <a:ea typeface="+mn-ea"/>
                <a:cs typeface="+mn-cs"/>
              </a:rPr>
              <a:t>pulse stretching).</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Sebagai rangkaian pendeteksi ujung jatuh pada denyut rangkaian</a:t>
            </a:r>
            <a:r>
              <a:rPr kumimoji="0" lang="en-US" sz="3200" b="0" i="0" u="none" strike="noStrike" kern="1200" cap="none" spc="0" normalizeH="0" noProof="0" smtClean="0">
                <a:ln>
                  <a:noFill/>
                </a:ln>
                <a:solidFill>
                  <a:schemeClr val="tx1"/>
                </a:solidFill>
                <a:effectLst/>
                <a:uLnTx/>
                <a:uFillTx/>
                <a:latin typeface="+mn-lt"/>
                <a:ea typeface="+mn-ea"/>
                <a:cs typeface="+mn-cs"/>
              </a:rPr>
              <a:t> flip-flop.</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5" name="Rounded Rectangle 4">
            <a:hlinkClick r:id="rId2" action="ppaction://hlinksldjump"/>
          </p:cNvPr>
          <p:cNvSpPr/>
          <p:nvPr/>
        </p:nvSpPr>
        <p:spPr>
          <a:xfrm>
            <a:off x="857224" y="428604"/>
            <a:ext cx="7429552" cy="851297"/>
          </a:xfrm>
          <a:prstGeom prst="roundRect">
            <a:avLst/>
          </a:prstGeom>
        </p:spPr>
        <p:style>
          <a:lnRef idx="3">
            <a:schemeClr val="lt1"/>
          </a:lnRef>
          <a:fillRef idx="1">
            <a:schemeClr val="accent5"/>
          </a:fillRef>
          <a:effectRef idx="1">
            <a:schemeClr val="accent5"/>
          </a:effectRef>
          <a:fontRef idx="minor">
            <a:schemeClr val="lt1"/>
          </a:fontRef>
        </p:style>
        <p:txBody>
          <a:bodyPr wrap="square" rtlCol="0" anchor="ctr" anchorCtr="1">
            <a:spAutoFit/>
          </a:bodyPr>
          <a:lstStyle/>
          <a:p>
            <a:pPr marL="514350" indent="-514350" algn="ctr"/>
            <a:r>
              <a:rPr lang="en-US" sz="4400" smtClean="0">
                <a:solidFill>
                  <a:schemeClr val="tx1"/>
                </a:solidFill>
              </a:rPr>
              <a:t>Aplikasi Multivibrator</a:t>
            </a:r>
            <a:endParaRPr lang="en-US" sz="4400">
              <a:solidFill>
                <a:schemeClr val="tx1"/>
              </a:solidFill>
            </a:endParaRPr>
          </a:p>
        </p:txBody>
      </p:sp>
    </p:spTree>
    <p:extLst>
      <p:ext uri="{BB962C8B-B14F-4D97-AF65-F5344CB8AC3E}">
        <p14:creationId xmlns:p14="http://schemas.microsoft.com/office/powerpoint/2010/main" val="18723097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85804" y="1689119"/>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Multivibrator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bistabil</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sz="3200" dirty="0" err="1" smtClean="0"/>
              <a:t>Kegunaan</a:t>
            </a:r>
            <a:r>
              <a:rPr lang="en-US" sz="3200" dirty="0" smtClean="0"/>
              <a:t> </a:t>
            </a:r>
            <a:r>
              <a:rPr lang="en-US" sz="3200" dirty="0" err="1" smtClean="0"/>
              <a:t>dari</a:t>
            </a:r>
            <a:r>
              <a:rPr lang="en-US" sz="3200" dirty="0" smtClean="0"/>
              <a:t> </a:t>
            </a:r>
            <a:r>
              <a:rPr lang="en-US" sz="3200" dirty="0" err="1" smtClean="0"/>
              <a:t>multivibrator</a:t>
            </a:r>
            <a:r>
              <a:rPr lang="en-US" sz="3200" dirty="0" smtClean="0"/>
              <a:t> </a:t>
            </a:r>
            <a:r>
              <a:rPr lang="en-US" sz="3200" dirty="0" err="1" smtClean="0"/>
              <a:t>bistabil</a:t>
            </a:r>
            <a:r>
              <a:rPr lang="en-US" sz="3200" dirty="0" smtClean="0"/>
              <a:t> </a:t>
            </a:r>
            <a:r>
              <a:rPr lang="en-US" sz="3200" dirty="0" err="1" smtClean="0"/>
              <a:t>antara</a:t>
            </a:r>
            <a:r>
              <a:rPr lang="en-US" sz="3200" dirty="0" smtClean="0"/>
              <a:t> lain:</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Membangkitkan</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noProof="0" dirty="0" err="1" smtClean="0">
                <a:ln>
                  <a:noFill/>
                </a:ln>
                <a:solidFill>
                  <a:schemeClr val="tx1"/>
                </a:solidFill>
                <a:effectLst/>
                <a:uLnTx/>
                <a:uFillTx/>
                <a:latin typeface="+mn-lt"/>
                <a:ea typeface="+mn-ea"/>
                <a:cs typeface="+mn-cs"/>
              </a:rPr>
              <a:t>memproses</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noProof="0" dirty="0" err="1" smtClean="0">
                <a:ln>
                  <a:noFill/>
                </a:ln>
                <a:solidFill>
                  <a:schemeClr val="tx1"/>
                </a:solidFill>
                <a:effectLst/>
                <a:uLnTx/>
                <a:uFillTx/>
                <a:latin typeface="+mn-lt"/>
                <a:ea typeface="+mn-ea"/>
                <a:cs typeface="+mn-cs"/>
              </a:rPr>
              <a:t>sinyal-sinyal</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noProof="0" dirty="0" err="1" smtClean="0">
                <a:ln>
                  <a:noFill/>
                </a:ln>
                <a:solidFill>
                  <a:schemeClr val="tx1"/>
                </a:solidFill>
                <a:effectLst/>
                <a:uLnTx/>
                <a:uFillTx/>
                <a:latin typeface="+mn-lt"/>
                <a:ea typeface="+mn-ea"/>
                <a:cs typeface="+mn-cs"/>
              </a:rPr>
              <a:t>denyut</a:t>
            </a:r>
            <a:r>
              <a:rPr kumimoji="0" lang="en-US" sz="3200" b="0" i="0" u="none" strike="noStrike" kern="1200" cap="none" spc="0" normalizeH="0" noProof="0" dirty="0" smtClean="0">
                <a:ln>
                  <a:noFill/>
                </a:ln>
                <a:solidFill>
                  <a:schemeClr val="tx1"/>
                </a:solidFill>
                <a:effectLst/>
                <a:uLnTx/>
                <a:uFillTx/>
                <a:latin typeface="+mn-lt"/>
                <a:ea typeface="+mn-ea"/>
                <a:cs typeface="+mn-cs"/>
              </a:rPr>
              <a:t>.</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200" b="0" i="0" u="none" strike="noStrike" kern="1200" cap="none" spc="0" normalizeH="0" noProof="0" dirty="0" err="1" smtClean="0">
                <a:ln>
                  <a:noFill/>
                </a:ln>
                <a:solidFill>
                  <a:schemeClr val="tx1"/>
                </a:solidFill>
                <a:effectLst/>
                <a:uLnTx/>
                <a:uFillTx/>
                <a:latin typeface="+mn-lt"/>
                <a:ea typeface="+mn-ea"/>
                <a:cs typeface="+mn-cs"/>
              </a:rPr>
              <a:t>Melakukan</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noProof="0" dirty="0" err="1" smtClean="0">
                <a:ln>
                  <a:noFill/>
                </a:ln>
                <a:solidFill>
                  <a:schemeClr val="tx1"/>
                </a:solidFill>
                <a:effectLst/>
                <a:uLnTx/>
                <a:uFillTx/>
                <a:latin typeface="+mn-lt"/>
                <a:ea typeface="+mn-ea"/>
                <a:cs typeface="+mn-cs"/>
              </a:rPr>
              <a:t>operasi-operasi</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noProof="0" dirty="0" err="1" smtClean="0">
                <a:ln>
                  <a:noFill/>
                </a:ln>
                <a:solidFill>
                  <a:schemeClr val="tx1"/>
                </a:solidFill>
                <a:effectLst/>
                <a:uLnTx/>
                <a:uFillTx/>
                <a:latin typeface="+mn-lt"/>
                <a:ea typeface="+mn-ea"/>
                <a:cs typeface="+mn-cs"/>
              </a:rPr>
              <a:t>seperti</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noProof="0" dirty="0" err="1" smtClean="0">
                <a:ln>
                  <a:noFill/>
                </a:ln>
                <a:solidFill>
                  <a:schemeClr val="tx1"/>
                </a:solidFill>
                <a:effectLst/>
                <a:uLnTx/>
                <a:uFillTx/>
                <a:latin typeface="+mn-lt"/>
                <a:ea typeface="+mn-ea"/>
                <a:cs typeface="+mn-cs"/>
              </a:rPr>
              <a:t>penyimpanan</a:t>
            </a:r>
            <a:r>
              <a:rPr kumimoji="0" lang="en-US" sz="3200" b="0" i="0" u="none" strike="noStrike" kern="1200" cap="none" spc="0" normalizeH="0" noProof="0" dirty="0" smtClean="0">
                <a:ln>
                  <a:noFill/>
                </a:ln>
                <a:solidFill>
                  <a:schemeClr val="tx1"/>
                </a:solidFill>
                <a:effectLst/>
                <a:uLnTx/>
                <a:uFillTx/>
                <a:latin typeface="+mn-lt"/>
                <a:ea typeface="+mn-ea"/>
                <a:cs typeface="+mn-cs"/>
              </a:rPr>
              <a:t> bit data </a:t>
            </a:r>
            <a:r>
              <a:rPr kumimoji="0" lang="en-US" sz="3200" b="0" i="0" u="none" strike="noStrike" kern="1200" cap="none" spc="0" normalizeH="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noProof="0" dirty="0" err="1" smtClean="0">
                <a:ln>
                  <a:noFill/>
                </a:ln>
                <a:solidFill>
                  <a:schemeClr val="tx1"/>
                </a:solidFill>
                <a:effectLst/>
                <a:uLnTx/>
                <a:uFillTx/>
                <a:latin typeface="+mn-lt"/>
                <a:ea typeface="+mn-ea"/>
                <a:cs typeface="+mn-cs"/>
              </a:rPr>
              <a:t>operasi</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noProof="0" dirty="0" err="1" smtClean="0">
                <a:ln>
                  <a:noFill/>
                </a:ln>
                <a:solidFill>
                  <a:schemeClr val="tx1"/>
                </a:solidFill>
                <a:effectLst/>
                <a:uLnTx/>
                <a:uFillTx/>
                <a:latin typeface="+mn-lt"/>
                <a:ea typeface="+mn-ea"/>
                <a:cs typeface="+mn-cs"/>
              </a:rPr>
              <a:t>logika</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noProof="0" dirty="0" err="1" smtClean="0">
                <a:ln>
                  <a:noFill/>
                </a:ln>
                <a:solidFill>
                  <a:schemeClr val="tx1"/>
                </a:solidFill>
                <a:effectLst/>
                <a:uLnTx/>
                <a:uFillTx/>
                <a:latin typeface="+mn-lt"/>
                <a:ea typeface="+mn-ea"/>
                <a:cs typeface="+mn-cs"/>
              </a:rPr>
              <a:t>aljabar</a:t>
            </a:r>
            <a:r>
              <a:rPr kumimoji="0" lang="en-US" sz="3200" b="0" i="0" u="none" strike="noStrike" kern="1200" cap="none" spc="0" normalizeH="0" noProof="0" dirty="0" smtClean="0">
                <a:ln>
                  <a:noFill/>
                </a:ln>
                <a:solidFill>
                  <a:schemeClr val="tx1"/>
                </a:solidFill>
                <a:effectLst/>
                <a:uLnTx/>
                <a:uFillTx/>
                <a:latin typeface="+mn-lt"/>
                <a:ea typeface="+mn-ea"/>
                <a:cs typeface="+mn-cs"/>
              </a:rPr>
              <a:t> Boole</a:t>
            </a:r>
            <a:r>
              <a:rPr kumimoji="0" lang="en-US" sz="3200" b="0" i="0" u="none" strike="noStrike" kern="1200" cap="none" spc="0" normalizeH="0" noProof="0" dirty="0" smtClean="0">
                <a:ln>
                  <a:noFill/>
                </a:ln>
                <a:solidFill>
                  <a:schemeClr val="tx1"/>
                </a:solidFill>
                <a:effectLst/>
                <a:uLnTx/>
                <a:uFillTx/>
                <a:latin typeface="+mn-lt"/>
                <a:ea typeface="+mn-ea"/>
                <a:cs typeface="+mn-cs"/>
              </a:rPr>
              <a:t>)</a:t>
            </a:r>
            <a:endParaRPr kumimoji="0" lang="en-US" sz="3200" b="0" i="0" u="none" strike="noStrike" kern="1200" cap="none" spc="0" normalizeH="0" noProof="0" dirty="0" smtClean="0">
              <a:ln>
                <a:noFill/>
              </a:ln>
              <a:solidFill>
                <a:schemeClr val="tx1"/>
              </a:solidFill>
              <a:effectLst/>
              <a:uLnTx/>
              <a:uFillTx/>
              <a:latin typeface="+mn-lt"/>
              <a:ea typeface="+mn-ea"/>
              <a:cs typeface="+mn-cs"/>
            </a:endParaRPr>
          </a:p>
        </p:txBody>
      </p:sp>
      <p:sp>
        <p:nvSpPr>
          <p:cNvPr id="5" name="Rounded Rectangle 4">
            <a:hlinkClick r:id="rId2" action="ppaction://hlinksldjump"/>
          </p:cNvPr>
          <p:cNvSpPr/>
          <p:nvPr/>
        </p:nvSpPr>
        <p:spPr>
          <a:xfrm>
            <a:off x="857224" y="428604"/>
            <a:ext cx="7429552" cy="851297"/>
          </a:xfrm>
          <a:prstGeom prst="roundRect">
            <a:avLst/>
          </a:prstGeom>
        </p:spPr>
        <p:style>
          <a:lnRef idx="3">
            <a:schemeClr val="lt1"/>
          </a:lnRef>
          <a:fillRef idx="1">
            <a:schemeClr val="accent5"/>
          </a:fillRef>
          <a:effectRef idx="1">
            <a:schemeClr val="accent5"/>
          </a:effectRef>
          <a:fontRef idx="minor">
            <a:schemeClr val="lt1"/>
          </a:fontRef>
        </p:style>
        <p:txBody>
          <a:bodyPr wrap="square" rtlCol="0" anchor="ctr" anchorCtr="1">
            <a:spAutoFit/>
          </a:bodyPr>
          <a:lstStyle/>
          <a:p>
            <a:pPr marL="514350" indent="-514350" algn="ctr"/>
            <a:r>
              <a:rPr lang="en-US" sz="4400" smtClean="0">
                <a:solidFill>
                  <a:schemeClr val="tx1"/>
                </a:solidFill>
              </a:rPr>
              <a:t>Aplikasi Multivibrator</a:t>
            </a:r>
            <a:endParaRPr lang="en-US" sz="4400">
              <a:solidFill>
                <a:schemeClr val="tx1"/>
              </a:solidFill>
            </a:endParaRPr>
          </a:p>
        </p:txBody>
      </p:sp>
    </p:spTree>
    <p:extLst>
      <p:ext uri="{BB962C8B-B14F-4D97-AF65-F5344CB8AC3E}">
        <p14:creationId xmlns:p14="http://schemas.microsoft.com/office/powerpoint/2010/main" val="2554941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smtClean="0"/>
              <a:t>Keadaan</a:t>
            </a:r>
            <a:r>
              <a:rPr lang="en-US" dirty="0" smtClean="0"/>
              <a:t> </a:t>
            </a:r>
            <a:r>
              <a:rPr lang="en-US" dirty="0" err="1" smtClean="0"/>
              <a:t>stabil</a:t>
            </a:r>
            <a:r>
              <a:rPr lang="en-US" dirty="0" smtClean="0"/>
              <a:t> </a:t>
            </a:r>
            <a:r>
              <a:rPr lang="en-US" dirty="0" err="1" smtClean="0"/>
              <a:t>adalah</a:t>
            </a:r>
            <a:r>
              <a:rPr lang="en-US" dirty="0" smtClean="0"/>
              <a:t> </a:t>
            </a:r>
            <a:r>
              <a:rPr lang="en-US" dirty="0" err="1" smtClean="0"/>
              <a:t>keadaan</a:t>
            </a:r>
            <a:r>
              <a:rPr lang="en-US" dirty="0" smtClean="0"/>
              <a:t> di mana </a:t>
            </a:r>
            <a:r>
              <a:rPr lang="en-US" dirty="0" err="1" smtClean="0"/>
              <a:t>taraf</a:t>
            </a:r>
            <a:r>
              <a:rPr lang="en-US" dirty="0" smtClean="0"/>
              <a:t> </a:t>
            </a:r>
            <a:r>
              <a:rPr lang="en-US" dirty="0" err="1" smtClean="0"/>
              <a:t>amplituda</a:t>
            </a:r>
            <a:r>
              <a:rPr lang="en-US" dirty="0" smtClean="0"/>
              <a:t> </a:t>
            </a:r>
            <a:r>
              <a:rPr lang="en-US" dirty="0" err="1" smtClean="0"/>
              <a:t>sinyal</a:t>
            </a:r>
            <a:r>
              <a:rPr lang="en-US" dirty="0" smtClean="0"/>
              <a:t> </a:t>
            </a:r>
            <a:r>
              <a:rPr lang="en-US" dirty="0" err="1" smtClean="0"/>
              <a:t>keluaran</a:t>
            </a:r>
            <a:r>
              <a:rPr lang="en-US" dirty="0" smtClean="0"/>
              <a:t> </a:t>
            </a:r>
            <a:r>
              <a:rPr lang="en-US" dirty="0" err="1" smtClean="0"/>
              <a:t>adalah</a:t>
            </a:r>
            <a:r>
              <a:rPr lang="en-US" dirty="0" smtClean="0"/>
              <a:t> </a:t>
            </a:r>
            <a:r>
              <a:rPr lang="en-US" dirty="0" err="1" smtClean="0"/>
              <a:t>tetap</a:t>
            </a:r>
            <a:r>
              <a:rPr lang="en-US" dirty="0" smtClean="0"/>
              <a:t>/</a:t>
            </a:r>
            <a:r>
              <a:rPr lang="en-US" dirty="0" err="1" smtClean="0"/>
              <a:t>stagnan</a:t>
            </a:r>
            <a:r>
              <a:rPr lang="en-US" dirty="0" smtClean="0"/>
              <a:t> </a:t>
            </a:r>
            <a:r>
              <a:rPr lang="en-US" dirty="0" err="1" smtClean="0"/>
              <a:t>pada</a:t>
            </a:r>
            <a:r>
              <a:rPr lang="en-US" dirty="0" smtClean="0"/>
              <a:t> </a:t>
            </a:r>
            <a:r>
              <a:rPr lang="en-US" dirty="0" err="1" smtClean="0"/>
              <a:t>suatu</a:t>
            </a:r>
            <a:r>
              <a:rPr lang="en-US" dirty="0" smtClean="0"/>
              <a:t> </a:t>
            </a:r>
            <a:r>
              <a:rPr lang="en-US" dirty="0" err="1" smtClean="0"/>
              <a:t>nilai</a:t>
            </a:r>
            <a:r>
              <a:rPr lang="en-US" dirty="0" smtClean="0"/>
              <a:t> </a:t>
            </a:r>
            <a:r>
              <a:rPr lang="en-US" dirty="0" err="1" smtClean="0"/>
              <a:t>tertentu</a:t>
            </a:r>
            <a:r>
              <a:rPr lang="en-US" dirty="0" smtClean="0"/>
              <a:t>.</a:t>
            </a:r>
          </a:p>
          <a:p>
            <a:r>
              <a:rPr lang="en-US" dirty="0" err="1" smtClean="0"/>
              <a:t>Keadaan</a:t>
            </a:r>
            <a:r>
              <a:rPr lang="en-US" dirty="0" smtClean="0"/>
              <a:t> </a:t>
            </a:r>
            <a:r>
              <a:rPr lang="en-US" dirty="0" err="1" smtClean="0"/>
              <a:t>tak</a:t>
            </a:r>
            <a:r>
              <a:rPr lang="en-US" dirty="0" smtClean="0"/>
              <a:t> </a:t>
            </a:r>
            <a:r>
              <a:rPr lang="en-US" dirty="0" err="1" smtClean="0"/>
              <a:t>stabil</a:t>
            </a:r>
            <a:r>
              <a:rPr lang="en-US" dirty="0" smtClean="0"/>
              <a:t> </a:t>
            </a:r>
            <a:r>
              <a:rPr lang="en-US" dirty="0" err="1" smtClean="0"/>
              <a:t>adalah</a:t>
            </a:r>
            <a:r>
              <a:rPr lang="en-US" dirty="0" smtClean="0"/>
              <a:t> </a:t>
            </a:r>
            <a:r>
              <a:rPr lang="en-US" dirty="0" err="1" smtClean="0"/>
              <a:t>keadaan</a:t>
            </a:r>
            <a:r>
              <a:rPr lang="en-US" dirty="0" smtClean="0"/>
              <a:t> di mana </a:t>
            </a:r>
            <a:r>
              <a:rPr lang="en-US" dirty="0" err="1" smtClean="0"/>
              <a:t>taraf</a:t>
            </a:r>
            <a:r>
              <a:rPr lang="en-US" dirty="0" smtClean="0"/>
              <a:t> </a:t>
            </a:r>
            <a:r>
              <a:rPr lang="en-US" dirty="0" err="1" smtClean="0"/>
              <a:t>ampiltuda</a:t>
            </a:r>
            <a:r>
              <a:rPr lang="en-US" dirty="0" smtClean="0"/>
              <a:t> </a:t>
            </a:r>
            <a:r>
              <a:rPr lang="en-US" dirty="0" err="1" smtClean="0"/>
              <a:t>sinyal</a:t>
            </a:r>
            <a:r>
              <a:rPr lang="en-US" dirty="0" smtClean="0"/>
              <a:t> </a:t>
            </a:r>
            <a:r>
              <a:rPr lang="en-US" dirty="0" err="1" smtClean="0"/>
              <a:t>selalu</a:t>
            </a:r>
            <a:r>
              <a:rPr lang="en-US" dirty="0" smtClean="0"/>
              <a:t> </a:t>
            </a:r>
            <a:r>
              <a:rPr lang="en-US" dirty="0" err="1" smtClean="0"/>
              <a:t>berubah-ubah</a:t>
            </a:r>
            <a:r>
              <a:rPr lang="en-US" dirty="0" smtClean="0"/>
              <a:t> </a:t>
            </a:r>
            <a:r>
              <a:rPr lang="en-US" dirty="0" err="1" smtClean="0"/>
              <a:t>mengikuti</a:t>
            </a:r>
            <a:r>
              <a:rPr lang="en-US" dirty="0" smtClean="0"/>
              <a:t> </a:t>
            </a:r>
            <a:r>
              <a:rPr lang="en-US" dirty="0" err="1" smtClean="0"/>
              <a:t>denyut</a:t>
            </a:r>
            <a:r>
              <a:rPr lang="en-US" dirty="0" smtClean="0"/>
              <a:t> </a:t>
            </a:r>
            <a:r>
              <a:rPr lang="en-US" dirty="0" err="1" smtClean="0"/>
              <a:t>tegangan</a:t>
            </a:r>
            <a:r>
              <a:rPr lang="en-US" dirty="0" smtClean="0"/>
              <a:t> </a:t>
            </a:r>
            <a:r>
              <a:rPr lang="en-US" dirty="0" err="1" smtClean="0"/>
              <a:t>pada</a:t>
            </a:r>
            <a:r>
              <a:rPr lang="en-US" dirty="0" smtClean="0"/>
              <a:t> </a:t>
            </a:r>
            <a:r>
              <a:rPr lang="en-US" dirty="0" err="1" smtClean="0"/>
              <a:t>komponen</a:t>
            </a:r>
            <a:r>
              <a:rPr lang="en-US" dirty="0" smtClean="0"/>
              <a:t> </a:t>
            </a:r>
            <a:r>
              <a:rPr lang="en-US" dirty="0" err="1" smtClean="0"/>
              <a:t>aktif</a:t>
            </a:r>
            <a:r>
              <a:rPr lang="en-US" dirty="0" smtClean="0"/>
              <a:t>.</a:t>
            </a:r>
          </a:p>
          <a:p>
            <a:r>
              <a:rPr lang="en-US" dirty="0" err="1" smtClean="0"/>
              <a:t>Keadaan</a:t>
            </a:r>
            <a:r>
              <a:rPr lang="en-US" dirty="0" smtClean="0"/>
              <a:t> </a:t>
            </a:r>
            <a:r>
              <a:rPr lang="en-US" dirty="0" err="1" smtClean="0"/>
              <a:t>tak</a:t>
            </a:r>
            <a:r>
              <a:rPr lang="en-US" dirty="0" smtClean="0"/>
              <a:t> </a:t>
            </a:r>
            <a:r>
              <a:rPr lang="en-US" dirty="0" err="1" smtClean="0"/>
              <a:t>stabil</a:t>
            </a:r>
            <a:r>
              <a:rPr lang="en-US" dirty="0" smtClean="0"/>
              <a:t> </a:t>
            </a:r>
            <a:r>
              <a:rPr lang="en-US" dirty="0" err="1" smtClean="0"/>
              <a:t>dipengaruhi</a:t>
            </a:r>
            <a:r>
              <a:rPr lang="en-US" dirty="0" smtClean="0"/>
              <a:t> </a:t>
            </a:r>
            <a:r>
              <a:rPr lang="en-US" dirty="0" err="1" smtClean="0"/>
              <a:t>oleh</a:t>
            </a:r>
            <a:r>
              <a:rPr lang="en-US" dirty="0" smtClean="0"/>
              <a:t> </a:t>
            </a:r>
            <a:r>
              <a:rPr lang="en-US" dirty="0" err="1" smtClean="0"/>
              <a:t>waktu</a:t>
            </a:r>
            <a:r>
              <a:rPr lang="en-US" dirty="0" smtClean="0"/>
              <a:t> </a:t>
            </a:r>
            <a:r>
              <a:rPr lang="en-US" dirty="0" err="1" smtClean="0"/>
              <a:t>laju</a:t>
            </a:r>
            <a:r>
              <a:rPr lang="en-US" dirty="0" smtClean="0"/>
              <a:t> </a:t>
            </a:r>
            <a:r>
              <a:rPr lang="en-US" dirty="0" err="1" smtClean="0"/>
              <a:t>pengisian</a:t>
            </a:r>
            <a:r>
              <a:rPr lang="en-US" dirty="0" smtClean="0"/>
              <a:t>/</a:t>
            </a:r>
            <a:r>
              <a:rPr lang="en-US" dirty="0" err="1" smtClean="0"/>
              <a:t>pengosongan</a:t>
            </a:r>
            <a:r>
              <a:rPr lang="en-US" dirty="0" smtClean="0"/>
              <a:t> </a:t>
            </a:r>
            <a:r>
              <a:rPr lang="en-US" dirty="0" err="1" smtClean="0"/>
              <a:t>kapasitor</a:t>
            </a:r>
            <a:r>
              <a:rPr lang="en-US" dirty="0" smtClean="0"/>
              <a:t> yang </a:t>
            </a:r>
            <a:r>
              <a:rPr lang="en-US" dirty="0" err="1" smtClean="0"/>
              <a:t>besarnya</a:t>
            </a:r>
            <a:r>
              <a:rPr lang="en-US" dirty="0" smtClean="0"/>
              <a:t> </a:t>
            </a:r>
            <a:r>
              <a:rPr lang="en-US" dirty="0" err="1" smtClean="0"/>
              <a:t>ditentukan</a:t>
            </a:r>
            <a:r>
              <a:rPr lang="en-US" dirty="0" smtClean="0"/>
              <a:t> </a:t>
            </a:r>
            <a:r>
              <a:rPr lang="en-US" dirty="0" err="1" smtClean="0"/>
              <a:t>dari</a:t>
            </a:r>
            <a:r>
              <a:rPr lang="en-US" dirty="0" smtClean="0"/>
              <a:t> </a:t>
            </a:r>
            <a:r>
              <a:rPr lang="en-US" dirty="0" err="1" smtClean="0"/>
              <a:t>kapasitas</a:t>
            </a:r>
            <a:r>
              <a:rPr lang="en-US" dirty="0" smtClean="0"/>
              <a:t> </a:t>
            </a:r>
            <a:r>
              <a:rPr lang="en-US" dirty="0" err="1" smtClean="0"/>
              <a:t>kapasitor</a:t>
            </a:r>
            <a:r>
              <a:rPr lang="en-US" dirty="0" smtClean="0"/>
              <a:t>.</a:t>
            </a:r>
            <a:endParaRPr lang="en-US" dirty="0"/>
          </a:p>
        </p:txBody>
      </p:sp>
      <p:sp>
        <p:nvSpPr>
          <p:cNvPr id="4" name="Rounded Rectangle 3">
            <a:hlinkClick r:id="rId2" action="ppaction://hlinksldjump"/>
          </p:cNvPr>
          <p:cNvSpPr/>
          <p:nvPr/>
        </p:nvSpPr>
        <p:spPr>
          <a:xfrm>
            <a:off x="928662" y="428604"/>
            <a:ext cx="7429552" cy="851297"/>
          </a:xfrm>
          <a:prstGeom prst="roundRect">
            <a:avLst/>
          </a:prstGeom>
        </p:spPr>
        <p:style>
          <a:lnRef idx="3">
            <a:schemeClr val="lt1"/>
          </a:lnRef>
          <a:fillRef idx="1">
            <a:schemeClr val="accent2"/>
          </a:fillRef>
          <a:effectRef idx="1">
            <a:schemeClr val="accent2"/>
          </a:effectRef>
          <a:fontRef idx="minor">
            <a:schemeClr val="lt1"/>
          </a:fontRef>
        </p:style>
        <p:txBody>
          <a:bodyPr wrap="square" rtlCol="0" anchor="ctr" anchorCtr="1">
            <a:spAutoFit/>
          </a:bodyPr>
          <a:lstStyle/>
          <a:p>
            <a:pPr marL="514350" indent="-514350" algn="ctr"/>
            <a:r>
              <a:rPr lang="en-US" sz="4400" smtClean="0"/>
              <a:t>Konsep Dasar Multivibrator</a:t>
            </a:r>
            <a:endParaRPr lang="en-US" sz="4400"/>
          </a:p>
        </p:txBody>
      </p:sp>
    </p:spTree>
    <p:extLst>
      <p:ext uri="{BB962C8B-B14F-4D97-AF65-F5344CB8AC3E}">
        <p14:creationId xmlns:p14="http://schemas.microsoft.com/office/powerpoint/2010/main" val="3454398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mtClean="0"/>
              <a:t>Rangkaian multivibrator terdiri dari komponen penguat aktif yang dikopel silang dengan komponen-komponen pasif (resistor dan kapasitor).</a:t>
            </a:r>
          </a:p>
          <a:p>
            <a:r>
              <a:rPr lang="en-US" smtClean="0"/>
              <a:t>Fungsi resistor pada rangkaian multivibrator adalah sebagai sumber arus bagi pengisian muatan kapasitor, sedangkan kapasitor berfungsi sebagai kopel yang akan menentukan besar tegangan dari komponen penguat yang aktif.</a:t>
            </a:r>
            <a:endParaRPr lang="en-US"/>
          </a:p>
        </p:txBody>
      </p:sp>
      <p:sp>
        <p:nvSpPr>
          <p:cNvPr id="4" name="Rounded Rectangle 3">
            <a:hlinkClick r:id="rId2" action="ppaction://hlinksldjump"/>
          </p:cNvPr>
          <p:cNvSpPr/>
          <p:nvPr/>
        </p:nvSpPr>
        <p:spPr>
          <a:xfrm>
            <a:off x="928662" y="428604"/>
            <a:ext cx="7429552" cy="851297"/>
          </a:xfrm>
          <a:prstGeom prst="roundRect">
            <a:avLst/>
          </a:prstGeom>
        </p:spPr>
        <p:style>
          <a:lnRef idx="3">
            <a:schemeClr val="lt1"/>
          </a:lnRef>
          <a:fillRef idx="1">
            <a:schemeClr val="accent2"/>
          </a:fillRef>
          <a:effectRef idx="1">
            <a:schemeClr val="accent2"/>
          </a:effectRef>
          <a:fontRef idx="minor">
            <a:schemeClr val="lt1"/>
          </a:fontRef>
        </p:style>
        <p:txBody>
          <a:bodyPr wrap="square" rtlCol="0" anchor="ctr" anchorCtr="1">
            <a:spAutoFit/>
          </a:bodyPr>
          <a:lstStyle/>
          <a:p>
            <a:pPr marL="514350" indent="-514350" algn="ctr"/>
            <a:r>
              <a:rPr lang="en-US" sz="4400" smtClean="0"/>
              <a:t>Konsep Dasar Multivibrator</a:t>
            </a:r>
            <a:endParaRPr lang="en-US" sz="4400"/>
          </a:p>
        </p:txBody>
      </p:sp>
    </p:spTree>
    <p:extLst>
      <p:ext uri="{BB962C8B-B14F-4D97-AF65-F5344CB8AC3E}">
        <p14:creationId xmlns:p14="http://schemas.microsoft.com/office/powerpoint/2010/main" val="423464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mtClean="0"/>
              <a:t>Rangkaian multivibrator dapat dibuat dengan transistor bipolar (bipolar junction transistor, BJT), FET dan penguat operasional (operational ampilfier, op-amp), yang mana bentuk rangkaian untuk setiap komponen aktif perlu disesuaikan dengan karakteristik dari setiap komponen aktif tersebut.</a:t>
            </a:r>
          </a:p>
          <a:p>
            <a:r>
              <a:rPr lang="en-US" smtClean="0"/>
              <a:t>Karena cara kerja FET lebih rumit dari cara kerja BJT, rangkaian multivibrator pada umumnya dibuat dengan rangkaian BJT. </a:t>
            </a:r>
          </a:p>
          <a:p>
            <a:endParaRPr lang="en-US"/>
          </a:p>
        </p:txBody>
      </p:sp>
      <p:sp>
        <p:nvSpPr>
          <p:cNvPr id="4" name="Rounded Rectangle 3">
            <a:hlinkClick r:id="rId2" action="ppaction://hlinksldjump"/>
          </p:cNvPr>
          <p:cNvSpPr/>
          <p:nvPr/>
        </p:nvSpPr>
        <p:spPr>
          <a:xfrm>
            <a:off x="928662" y="428604"/>
            <a:ext cx="7429552" cy="851297"/>
          </a:xfrm>
          <a:prstGeom prst="roundRect">
            <a:avLst/>
          </a:prstGeom>
        </p:spPr>
        <p:style>
          <a:lnRef idx="3">
            <a:schemeClr val="lt1"/>
          </a:lnRef>
          <a:fillRef idx="1">
            <a:schemeClr val="accent2"/>
          </a:fillRef>
          <a:effectRef idx="1">
            <a:schemeClr val="accent2"/>
          </a:effectRef>
          <a:fontRef idx="minor">
            <a:schemeClr val="lt1"/>
          </a:fontRef>
        </p:style>
        <p:txBody>
          <a:bodyPr wrap="square" rtlCol="0" anchor="ctr" anchorCtr="1">
            <a:spAutoFit/>
          </a:bodyPr>
          <a:lstStyle/>
          <a:p>
            <a:pPr marL="514350" indent="-514350" algn="ctr"/>
            <a:r>
              <a:rPr lang="en-US" sz="4400" smtClean="0"/>
              <a:t>Konsep Dasar Multivibrator</a:t>
            </a:r>
            <a:endParaRPr lang="en-US" sz="4400"/>
          </a:p>
        </p:txBody>
      </p:sp>
    </p:spTree>
    <p:extLst>
      <p:ext uri="{BB962C8B-B14F-4D97-AF65-F5344CB8AC3E}">
        <p14:creationId xmlns:p14="http://schemas.microsoft.com/office/powerpoint/2010/main" val="2119020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err="1" smtClean="0"/>
              <a:t>Jenis-jenis</a:t>
            </a:r>
            <a:r>
              <a:rPr lang="en-US" smtClean="0"/>
              <a:t> </a:t>
            </a:r>
            <a:r>
              <a:rPr lang="en-US" err="1" smtClean="0"/>
              <a:t>Multivibrator</a:t>
            </a:r>
            <a:endParaRPr lang="en-US"/>
          </a:p>
        </p:txBody>
      </p:sp>
      <p:sp>
        <p:nvSpPr>
          <p:cNvPr id="3" name="Content Placeholder 2"/>
          <p:cNvSpPr>
            <a:spLocks noGrp="1"/>
          </p:cNvSpPr>
          <p:nvPr>
            <p:ph idx="1"/>
          </p:nvPr>
        </p:nvSpPr>
        <p:spPr/>
        <p:txBody>
          <a:bodyPr/>
          <a:lstStyle/>
          <a:p>
            <a:r>
              <a:rPr lang="en-US" err="1" smtClean="0"/>
              <a:t>Berdasarkan</a:t>
            </a:r>
            <a:r>
              <a:rPr lang="en-US" smtClean="0"/>
              <a:t> </a:t>
            </a:r>
            <a:r>
              <a:rPr lang="en-US" err="1" smtClean="0"/>
              <a:t>bentuk</a:t>
            </a:r>
            <a:r>
              <a:rPr lang="en-US" smtClean="0"/>
              <a:t> </a:t>
            </a:r>
            <a:r>
              <a:rPr lang="en-US" err="1" smtClean="0"/>
              <a:t>sinyal</a:t>
            </a:r>
            <a:r>
              <a:rPr lang="en-US" smtClean="0"/>
              <a:t> </a:t>
            </a:r>
            <a:r>
              <a:rPr lang="en-US" err="1" smtClean="0"/>
              <a:t>keluaran</a:t>
            </a:r>
            <a:r>
              <a:rPr lang="en-US" smtClean="0"/>
              <a:t> (output), </a:t>
            </a:r>
            <a:r>
              <a:rPr lang="en-US" err="1" smtClean="0"/>
              <a:t>multivibrator</a:t>
            </a:r>
            <a:r>
              <a:rPr lang="en-US" smtClean="0"/>
              <a:t> </a:t>
            </a:r>
            <a:r>
              <a:rPr lang="en-US" err="1" smtClean="0"/>
              <a:t>dapat</a:t>
            </a:r>
            <a:r>
              <a:rPr lang="en-US" smtClean="0"/>
              <a:t> </a:t>
            </a:r>
            <a:r>
              <a:rPr lang="en-US" err="1" smtClean="0"/>
              <a:t>dibagi</a:t>
            </a:r>
            <a:r>
              <a:rPr lang="en-US" smtClean="0"/>
              <a:t> </a:t>
            </a:r>
            <a:r>
              <a:rPr lang="en-US" err="1" smtClean="0"/>
              <a:t>ke</a:t>
            </a:r>
            <a:r>
              <a:rPr lang="en-US" smtClean="0"/>
              <a:t> </a:t>
            </a:r>
            <a:r>
              <a:rPr lang="en-US" err="1" smtClean="0"/>
              <a:t>dalam</a:t>
            </a:r>
            <a:r>
              <a:rPr lang="en-US" smtClean="0"/>
              <a:t> 3 </a:t>
            </a:r>
            <a:r>
              <a:rPr lang="en-US" err="1" smtClean="0"/>
              <a:t>jenis</a:t>
            </a:r>
            <a:r>
              <a:rPr lang="en-US" smtClean="0"/>
              <a:t>, </a:t>
            </a:r>
            <a:r>
              <a:rPr lang="en-US" err="1" smtClean="0"/>
              <a:t>yaitu</a:t>
            </a:r>
            <a:r>
              <a:rPr lang="en-US" smtClean="0"/>
              <a:t>:</a:t>
            </a:r>
          </a:p>
        </p:txBody>
      </p:sp>
      <p:sp>
        <p:nvSpPr>
          <p:cNvPr id="4" name="Rounded Rectangle 3">
            <a:hlinkClick r:id="rId2" action="ppaction://hlinksldjump"/>
          </p:cNvPr>
          <p:cNvSpPr/>
          <p:nvPr/>
        </p:nvSpPr>
        <p:spPr>
          <a:xfrm>
            <a:off x="1214414" y="3357562"/>
            <a:ext cx="6643734" cy="442674"/>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nchor="ctr" anchorCtr="1">
            <a:spAutoFit/>
          </a:bodyPr>
          <a:lstStyle/>
          <a:p>
            <a:pPr marL="514350" indent="-514350"/>
            <a:r>
              <a:rPr lang="en-US" sz="2000" smtClean="0"/>
              <a:t>1. Multivibrator astabil (astable multivibrator)</a:t>
            </a:r>
          </a:p>
        </p:txBody>
      </p:sp>
      <p:sp>
        <p:nvSpPr>
          <p:cNvPr id="5" name="Rounded Rectangle 4">
            <a:hlinkClick r:id="rId3" action="ppaction://hlinksldjump"/>
          </p:cNvPr>
          <p:cNvSpPr/>
          <p:nvPr/>
        </p:nvSpPr>
        <p:spPr>
          <a:xfrm>
            <a:off x="1214414" y="4429132"/>
            <a:ext cx="6643734" cy="442674"/>
          </a:xfrm>
          <a:prstGeom prst="roundRect">
            <a:avLst/>
          </a:prstGeom>
        </p:spPr>
        <p:style>
          <a:lnRef idx="1">
            <a:schemeClr val="accent6"/>
          </a:lnRef>
          <a:fillRef idx="2">
            <a:schemeClr val="accent6"/>
          </a:fillRef>
          <a:effectRef idx="1">
            <a:schemeClr val="accent6"/>
          </a:effectRef>
          <a:fontRef idx="minor">
            <a:schemeClr val="dk1"/>
          </a:fontRef>
        </p:style>
        <p:txBody>
          <a:bodyPr wrap="square" rtlCol="0" anchor="ctr" anchorCtr="1">
            <a:spAutoFit/>
          </a:bodyPr>
          <a:lstStyle/>
          <a:p>
            <a:pPr marL="514350" indent="-514350"/>
            <a:r>
              <a:rPr lang="en-US" sz="2000" smtClean="0">
                <a:solidFill>
                  <a:schemeClr val="tx1"/>
                </a:solidFill>
              </a:rPr>
              <a:t>2. Multivibrator monostabil (monostable multivibrator)</a:t>
            </a:r>
          </a:p>
        </p:txBody>
      </p:sp>
      <p:sp>
        <p:nvSpPr>
          <p:cNvPr id="6" name="Rounded Rectangle 5">
            <a:hlinkClick r:id="rId4" action="ppaction://hlinksldjump"/>
          </p:cNvPr>
          <p:cNvSpPr/>
          <p:nvPr/>
        </p:nvSpPr>
        <p:spPr>
          <a:xfrm>
            <a:off x="1214414" y="5571431"/>
            <a:ext cx="6643734" cy="442674"/>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nchor="ctr" anchorCtr="1">
            <a:spAutoFit/>
          </a:bodyPr>
          <a:lstStyle/>
          <a:p>
            <a:pPr marL="514350" indent="-514350"/>
            <a:r>
              <a:rPr lang="en-US" sz="2000"/>
              <a:t>3</a:t>
            </a:r>
            <a:r>
              <a:rPr lang="en-US" sz="2000" smtClean="0"/>
              <a:t>. Multivibrator bistabil (bistable multivibrator)</a:t>
            </a:r>
            <a:endParaRPr lang="en-US" sz="2000"/>
          </a:p>
        </p:txBody>
      </p:sp>
      <p:sp>
        <p:nvSpPr>
          <p:cNvPr id="7" name="Rounded Rectangle 6">
            <a:hlinkClick r:id="rId2" action="ppaction://hlinksldjump"/>
          </p:cNvPr>
          <p:cNvSpPr/>
          <p:nvPr/>
        </p:nvSpPr>
        <p:spPr>
          <a:xfrm>
            <a:off x="857224" y="428604"/>
            <a:ext cx="7429552" cy="851297"/>
          </a:xfrm>
          <a:prstGeom prst="roundRect">
            <a:avLst/>
          </a:prstGeom>
        </p:spPr>
        <p:style>
          <a:lnRef idx="3">
            <a:schemeClr val="lt1"/>
          </a:lnRef>
          <a:fillRef idx="1">
            <a:schemeClr val="accent6"/>
          </a:fillRef>
          <a:effectRef idx="1">
            <a:schemeClr val="accent6"/>
          </a:effectRef>
          <a:fontRef idx="minor">
            <a:schemeClr val="lt1"/>
          </a:fontRef>
        </p:style>
        <p:txBody>
          <a:bodyPr wrap="square" rtlCol="0" anchor="ctr" anchorCtr="1">
            <a:spAutoFit/>
          </a:bodyPr>
          <a:lstStyle/>
          <a:p>
            <a:pPr marL="514350" indent="-514350" algn="ctr"/>
            <a:r>
              <a:rPr lang="en-US" sz="4400" smtClean="0">
                <a:solidFill>
                  <a:schemeClr val="tx1"/>
                </a:solidFill>
              </a:rPr>
              <a:t>Jenis-jenis Multivibrator</a:t>
            </a:r>
            <a:endParaRPr lang="en-US" sz="4400">
              <a:solidFill>
                <a:schemeClr val="tx1"/>
              </a:solidFill>
            </a:endParaRPr>
          </a:p>
        </p:txBody>
      </p:sp>
    </p:spTree>
    <p:extLst>
      <p:ext uri="{BB962C8B-B14F-4D97-AF65-F5344CB8AC3E}">
        <p14:creationId xmlns:p14="http://schemas.microsoft.com/office/powerpoint/2010/main" val="1660157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err="1" smtClean="0"/>
              <a:t>Multivibrator</a:t>
            </a:r>
            <a:r>
              <a:rPr lang="en-US" smtClean="0"/>
              <a:t> Astabil</a:t>
            </a:r>
            <a:endParaRPr lang="en-US"/>
          </a:p>
        </p:txBody>
      </p:sp>
      <p:sp>
        <p:nvSpPr>
          <p:cNvPr id="3" name="Content Placeholder 2"/>
          <p:cNvSpPr>
            <a:spLocks noGrp="1"/>
          </p:cNvSpPr>
          <p:nvPr>
            <p:ph idx="1"/>
          </p:nvPr>
        </p:nvSpPr>
        <p:spPr/>
        <p:txBody>
          <a:bodyPr/>
          <a:lstStyle/>
          <a:p>
            <a:r>
              <a:rPr lang="en-US" smtClean="0"/>
              <a:t>Multivibrator astabil adalah multivibrator yang bersifat free-running, yaitu tidak memiliki keadaan stabil yang permanen pada suatu periode tertentu, oleh sebab itu tidak dibutuhkan suatu masukan (input).</a:t>
            </a:r>
          </a:p>
          <a:p>
            <a:r>
              <a:rPr lang="en-US" smtClean="0"/>
              <a:t>Waktu aktif dari setiap komponen penguat bergantung pada waktu pengisian dan pengosongan kapasitor pada rangkaian.</a:t>
            </a:r>
          </a:p>
          <a:p>
            <a:endParaRPr lang="en-US" smtClean="0"/>
          </a:p>
          <a:p>
            <a:endParaRPr lang="en-US"/>
          </a:p>
        </p:txBody>
      </p:sp>
      <p:sp>
        <p:nvSpPr>
          <p:cNvPr id="5" name="Rounded Rectangle 4"/>
          <p:cNvSpPr/>
          <p:nvPr/>
        </p:nvSpPr>
        <p:spPr>
          <a:xfrm>
            <a:off x="428596" y="214290"/>
            <a:ext cx="8429684" cy="135732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smtClean="0"/>
              <a:t>Multivibrator Astabil</a:t>
            </a:r>
            <a:endParaRPr lang="en-US" sz="4400"/>
          </a:p>
        </p:txBody>
      </p:sp>
    </p:spTree>
    <p:extLst>
      <p:ext uri="{BB962C8B-B14F-4D97-AF65-F5344CB8AC3E}">
        <p14:creationId xmlns:p14="http://schemas.microsoft.com/office/powerpoint/2010/main" val="104900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Astable</a:t>
            </a:r>
            <a:r>
              <a:rPr lang="en-US" dirty="0" smtClean="0"/>
              <a:t> </a:t>
            </a:r>
            <a:r>
              <a:rPr lang="en-US" dirty="0" err="1" smtClean="0"/>
              <a:t>Multivibrator</a:t>
            </a:r>
            <a:r>
              <a:rPr lang="en-US" dirty="0" smtClean="0"/>
              <a:t> </a:t>
            </a:r>
            <a:r>
              <a:rPr lang="en-US" dirty="0" err="1" smtClean="0"/>
              <a:t>menggunakan</a:t>
            </a:r>
            <a:r>
              <a:rPr lang="en-US" dirty="0" smtClean="0"/>
              <a:t> 2 transistor</a:t>
            </a:r>
            <a:endParaRPr lang="en-US" dirty="0"/>
          </a:p>
        </p:txBody>
      </p:sp>
      <p:sp>
        <p:nvSpPr>
          <p:cNvPr id="3" name="Content Placeholder 2"/>
          <p:cNvSpPr>
            <a:spLocks noGrp="1"/>
          </p:cNvSpPr>
          <p:nvPr>
            <p:ph idx="1"/>
          </p:nvPr>
        </p:nvSpPr>
        <p:spPr/>
        <p:txBody>
          <a:bodyPr/>
          <a:lstStyle/>
          <a:p>
            <a:endParaRPr lang="en-US"/>
          </a:p>
        </p:txBody>
      </p:sp>
      <p:pic>
        <p:nvPicPr>
          <p:cNvPr id="7" name="Picture 6"/>
          <p:cNvPicPr>
            <a:picLocks noChangeAspect="1"/>
          </p:cNvPicPr>
          <p:nvPr/>
        </p:nvPicPr>
        <p:blipFill>
          <a:blip r:embed="rId2"/>
          <a:stretch>
            <a:fillRect/>
          </a:stretch>
        </p:blipFill>
        <p:spPr>
          <a:xfrm>
            <a:off x="890177" y="2122597"/>
            <a:ext cx="6739244" cy="3821003"/>
          </a:xfrm>
          <a:prstGeom prst="rect">
            <a:avLst/>
          </a:prstGeom>
        </p:spPr>
      </p:pic>
    </p:spTree>
    <p:extLst>
      <p:ext uri="{BB962C8B-B14F-4D97-AF65-F5344CB8AC3E}">
        <p14:creationId xmlns:p14="http://schemas.microsoft.com/office/powerpoint/2010/main" val="33910329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6c6277e475342a88f9359975c1e8cba7887de4"/>
  <p:tag name="ISPRING_SCORM_RATE_QUIZZES" val="0"/>
  <p:tag name="ISPRING_SCORM_PASSING_SCORE" val="100.00000000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1790</TotalTime>
  <Words>1284</Words>
  <Application>Microsoft Office PowerPoint</Application>
  <PresentationFormat>On-screen Show (4:3)</PresentationFormat>
  <Paragraphs>121</Paragraphs>
  <Slides>35</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5" baseType="lpstr">
      <vt:lpstr>Batang</vt:lpstr>
      <vt:lpstr>Algerian</vt:lpstr>
      <vt:lpstr>Arial</vt:lpstr>
      <vt:lpstr>Calibri</vt:lpstr>
      <vt:lpstr>Calibri Light</vt:lpstr>
      <vt:lpstr>Cambria Math</vt:lpstr>
      <vt:lpstr>Wingdings</vt:lpstr>
      <vt:lpstr>Office Theme</vt:lpstr>
      <vt:lpstr>Equation</vt:lpstr>
      <vt:lpstr>Packager Shell Object</vt:lpstr>
      <vt:lpstr>Bab 4 Multivibrator</vt:lpstr>
      <vt:lpstr>Konsep Dasar Multivibrator</vt:lpstr>
      <vt:lpstr>PowerPoint Presentation</vt:lpstr>
      <vt:lpstr>PowerPoint Presentation</vt:lpstr>
      <vt:lpstr>PowerPoint Presentation</vt:lpstr>
      <vt:lpstr>PowerPoint Presentation</vt:lpstr>
      <vt:lpstr>Jenis-jenis Multivibrator</vt:lpstr>
      <vt:lpstr>Multivibrator Astabil</vt:lpstr>
      <vt:lpstr>Astable Multivibrator menggunakan 2 transistor</vt:lpstr>
      <vt:lpstr>PowerPoint Presentation</vt:lpstr>
      <vt:lpstr>Astable Multivibrator dibuat dari IC74HC14</vt:lpstr>
      <vt:lpstr>Bentuk gelombang dari rangkaian multivibrator astabil schmitt trigger</vt:lpstr>
      <vt:lpstr>Soal :</vt:lpstr>
      <vt:lpstr>PowerPoint Presentation</vt:lpstr>
      <vt:lpstr>PowerPoint Presentation</vt:lpstr>
      <vt:lpstr>Multivibrator Monostabil</vt:lpstr>
      <vt:lpstr>PowerPoint Presentation</vt:lpstr>
      <vt:lpstr>MULTIVIBRATOR DGN IC 555</vt:lpstr>
      <vt:lpstr>PowerPoint Presentation</vt:lpstr>
      <vt:lpstr>multivibrator monostable DGN  IC 74HC00</vt:lpstr>
      <vt:lpstr>IN/OUT MONOSTABIL NAND GATE</vt:lpstr>
      <vt:lpstr>Multivibrator Bistabil</vt:lpstr>
      <vt:lpstr>Bistable Multivibrator</vt:lpstr>
      <vt:lpstr>Karakteristik Multivibrator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Aplikasi Multivibrator</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14 Osilator</dc:title>
  <dc:creator>lenovo</dc:creator>
  <cp:lastModifiedBy>Own</cp:lastModifiedBy>
  <cp:revision>90</cp:revision>
  <dcterms:created xsi:type="dcterms:W3CDTF">2009-05-30T23:58:24Z</dcterms:created>
  <dcterms:modified xsi:type="dcterms:W3CDTF">2016-11-16T22:02:39Z</dcterms:modified>
</cp:coreProperties>
</file>