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56" r:id="rId2"/>
    <p:sldId id="268" r:id="rId3"/>
    <p:sldId id="273" r:id="rId4"/>
    <p:sldId id="257" r:id="rId5"/>
    <p:sldId id="258" r:id="rId6"/>
    <p:sldId id="259" r:id="rId7"/>
    <p:sldId id="260" r:id="rId8"/>
    <p:sldId id="269" r:id="rId9"/>
    <p:sldId id="270" r:id="rId10"/>
    <p:sldId id="271" r:id="rId11"/>
    <p:sldId id="272" r:id="rId12"/>
    <p:sldId id="291" r:id="rId13"/>
    <p:sldId id="292" r:id="rId14"/>
    <p:sldId id="293" r:id="rId15"/>
    <p:sldId id="261" r:id="rId16"/>
    <p:sldId id="274" r:id="rId17"/>
    <p:sldId id="275" r:id="rId18"/>
    <p:sldId id="276" r:id="rId19"/>
    <p:sldId id="263" r:id="rId20"/>
    <p:sldId id="264" r:id="rId21"/>
    <p:sldId id="265" r:id="rId22"/>
    <p:sldId id="266" r:id="rId23"/>
    <p:sldId id="284" r:id="rId24"/>
    <p:sldId id="285" r:id="rId25"/>
    <p:sldId id="267" r:id="rId26"/>
    <p:sldId id="277" r:id="rId27"/>
    <p:sldId id="289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E13A4A-74A3-4DAD-8530-1B9C4DB73235}" type="datetimeFigureOut">
              <a:rPr lang="id-ID"/>
              <a:pPr>
                <a:defRPr/>
              </a:pPr>
              <a:t>17/11/2016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601C10-E4C6-4CB6-A2CE-ACFBC973B43E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81754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E329AF-0970-4C8D-86B6-B8417E512B53}" type="slidenum">
              <a:rPr lang="id-ID" altLang="en-US"/>
              <a:pPr eaLnBrk="1" hangingPunct="1"/>
              <a:t>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39257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08670C-4885-43E7-B8A8-0F9C78D29146}" type="slidenum">
              <a:rPr lang="id-ID" altLang="en-US"/>
              <a:pPr eaLnBrk="1" hangingPunct="1"/>
              <a:t>10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89610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663679-6CFF-49F0-80EE-B758BAC50E9C}" type="slidenum">
              <a:rPr lang="id-ID" altLang="en-US"/>
              <a:pPr eaLnBrk="1" hangingPunct="1"/>
              <a:t>11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98819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416C12-7E52-40E3-8512-FFE93C675D1F}" type="slidenum">
              <a:rPr lang="id-ID" altLang="en-US"/>
              <a:pPr eaLnBrk="1" hangingPunct="1"/>
              <a:t>15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02263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04975E-C3C6-4128-B08B-C95775D776CF}" type="slidenum">
              <a:rPr lang="id-ID" altLang="en-US"/>
              <a:pPr eaLnBrk="1" hangingPunct="1"/>
              <a:t>19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8034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5E28B8-C398-4C97-82B7-3D39713BBED6}" type="slidenum">
              <a:rPr lang="id-ID" altLang="en-US"/>
              <a:pPr eaLnBrk="1" hangingPunct="1"/>
              <a:t>20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842424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601D62-1295-4A41-A391-73CBB935D37E}" type="slidenum">
              <a:rPr lang="id-ID" altLang="en-US"/>
              <a:pPr eaLnBrk="1" hangingPunct="1"/>
              <a:t>21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389749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D905A1-0BE0-4814-A521-B70E02F4B4C8}" type="slidenum">
              <a:rPr lang="id-ID" altLang="en-US"/>
              <a:pPr eaLnBrk="1" hangingPunct="1"/>
              <a:t>22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212421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FC7764-B60C-46D7-965A-241F532E2FF0}" type="slidenum">
              <a:rPr lang="id-ID" altLang="en-US"/>
              <a:pPr eaLnBrk="1" hangingPunct="1"/>
              <a:t>25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23759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AB96F9-8934-425A-865A-DE37FDBC3F31}" type="slidenum">
              <a:rPr lang="id-ID" altLang="en-US"/>
              <a:pPr eaLnBrk="1" hangingPunct="1"/>
              <a:t>2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62696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ED3B62-B509-422F-A24D-DA0955B089E1}" type="slidenum">
              <a:rPr lang="id-ID" altLang="en-US"/>
              <a:pPr eaLnBrk="1" hangingPunct="1"/>
              <a:t>3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0373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9B8D14-3213-4884-B68C-106D77B21C37}" type="slidenum">
              <a:rPr lang="id-ID" altLang="en-US"/>
              <a:pPr eaLnBrk="1" hangingPunct="1"/>
              <a:t>4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25677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6C6BD7-CB14-405B-820B-FCD6F0AA9A3D}" type="slidenum">
              <a:rPr lang="id-ID" altLang="en-US"/>
              <a:pPr eaLnBrk="1" hangingPunct="1"/>
              <a:t>5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86062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309786-18E7-4D98-B971-515AC62A0918}" type="slidenum">
              <a:rPr lang="id-ID" altLang="en-US"/>
              <a:pPr eaLnBrk="1" hangingPunct="1"/>
              <a:t>6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884251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ED7991-60C1-48FF-A35D-0CD204E5C8F7}" type="slidenum">
              <a:rPr lang="id-ID" altLang="en-US"/>
              <a:pPr eaLnBrk="1" hangingPunct="1"/>
              <a:t>7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319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C8FC74-ABC5-44AB-9AC9-79DCE61AFAB0}" type="slidenum">
              <a:rPr lang="id-ID" altLang="en-US"/>
              <a:pPr eaLnBrk="1" hangingPunct="1"/>
              <a:t>8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41286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29DD4F-1905-4F39-AFEA-C00F0CCB057A}" type="slidenum">
              <a:rPr lang="id-ID" altLang="en-US"/>
              <a:pPr eaLnBrk="1" hangingPunct="1"/>
              <a:t>9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2358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E947-A1C4-4381-8E46-1E3095BB8EA6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5423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E7FA-B139-41DC-8CAE-967E9C30F81A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7297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8927-D714-45C5-8D0C-E7833A53B71A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04426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FD4D-12FA-4F07-A417-1D3B6A664B6E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9038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7557-F7FE-44FD-A97B-4932C468ACF2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506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A23A-65C7-48F1-8515-19ACAEF92C7A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6288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9A8D-37D8-47C5-AA84-4CF568390872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9318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7B7F-6D87-4687-9C53-58AC66AD523C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8738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72C9-062D-4D11-BD7C-BE3179A80F0B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11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DFF7-5487-4CB0-BF96-5B8747C597C9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1359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7A6F-832A-41EE-ABFE-CAB8307E6088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7638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AD60E-299C-4A4B-85C7-074C1DEA6CAE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2676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hyperlink" Target="../simulasi/Osilator%20Jembatan%20Wien.asc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hyperlink" Target="../simulasi/Osilator%20RC%20Phase%20Shift.asc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../simulasi/Osilator%20colpits.asc" TargetMode="Externa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hyperlink" Target="../simulasi/Osilator%20Hartly.asc" TargetMode="Externa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hyperlink" Target="../simulasi/Osilator%20Clapp.asc" TargetMode="External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4" Type="http://schemas.openxmlformats.org/officeDocument/2006/relationships/hyperlink" Target="../simulasi/Osilator%20Xtal.as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4" Type="http://schemas.openxmlformats.org/officeDocument/2006/relationships/hyperlink" Target="../simulasi/VCO-DI5440/TL431%20oscillator%20-%20using%20yahoo%20forums%20model%20-%20ocaya.asc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id-ID" dirty="0" smtClean="0"/>
              <a:t>Bab 3 </a:t>
            </a:r>
            <a:r>
              <a:rPr lang="en-US" altLang="id-ID" dirty="0" err="1" smtClean="0"/>
              <a:t>Umpan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Balik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Positif</a:t>
            </a:r>
            <a:r>
              <a:rPr lang="en-US" altLang="id-ID" dirty="0" smtClean="0"/>
              <a:t> (</a:t>
            </a:r>
            <a:r>
              <a:rPr lang="en-US" altLang="id-ID" dirty="0" err="1" smtClean="0"/>
              <a:t>Osilator</a:t>
            </a:r>
            <a:r>
              <a:rPr lang="en-US" altLang="id-ID" dirty="0" smtClean="0"/>
              <a:t>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id-ID" smtClean="0"/>
              <a:t>By : M. Ramdhani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4008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ontent Placeholder 1">
            <a:hlinkClick r:id="rId5" action="ppaction://hlinkfile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71263"/>
              </p:ext>
            </p:extLst>
          </p:nvPr>
        </p:nvGraphicFramePr>
        <p:xfrm>
          <a:off x="6477000" y="5550022"/>
          <a:ext cx="1600199" cy="474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Packager Shell Object" showAsIcon="1" r:id="rId6" imgW="2311920" imgH="685800" progId="Package">
                  <p:embed/>
                </p:oleObj>
              </mc:Choice>
              <mc:Fallback>
                <p:oleObj name="Packager Shell Object" showAsIcon="1" r:id="rId6" imgW="23119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7000" y="5550022"/>
                        <a:ext cx="1600199" cy="474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/>
              <a:t>Dimana jembatannya ???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d-ID" altLang="id-ID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86600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id-ID" dirty="0"/>
              <a:t>Osilator Penggeser Phasa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0" y="2209799"/>
            <a:ext cx="154830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24000" y="2209800"/>
          <a:ext cx="5257800" cy="301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Visio" r:id="rId3" imgW="3105912" imgH="1782775" progId="Visio.Drawing.11">
                  <p:embed/>
                </p:oleObj>
              </mc:Choice>
              <mc:Fallback>
                <p:oleObj name="Visio" r:id="rId3" imgW="3105912" imgH="17827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09800"/>
                        <a:ext cx="5257800" cy="3015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1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714" y="919476"/>
            <a:ext cx="6628571" cy="5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7247619" cy="2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45" y="3429000"/>
            <a:ext cx="6866667" cy="3380952"/>
          </a:xfrm>
          <a:prstGeom prst="rect">
            <a:avLst/>
          </a:prstGeom>
        </p:spPr>
      </p:pic>
      <p:graphicFrame>
        <p:nvGraphicFramePr>
          <p:cNvPr id="6" name="Content Placeholder 5">
            <a:hlinkClick r:id="rId5" action="ppaction://hlinkfile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7093644" y="4162425"/>
          <a:ext cx="18319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Packager Shell Object" showAsIcon="1" r:id="rId6" imgW="2235600" imgH="685800" progId="Package">
                  <p:embed/>
                </p:oleObj>
              </mc:Choice>
              <mc:Fallback>
                <p:oleObj name="Packager Shell Object" showAsIcon="1" r:id="rId6" imgW="22356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93644" y="4162425"/>
                        <a:ext cx="183195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3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mtClean="0"/>
              <a:t>Bentuk Umum Osilator LC</a:t>
            </a:r>
            <a:r>
              <a:rPr lang="en-US" altLang="id-ID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1295400" y="1676400"/>
          <a:ext cx="4419600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Visio" r:id="rId4" imgW="2759584" imgH="2630611" progId="Visio.Drawing.11">
                  <p:embed/>
                </p:oleObj>
              </mc:Choice>
              <mc:Fallback>
                <p:oleObj name="Visio" r:id="rId4" imgW="2759584" imgH="263061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4419600" cy="422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01684"/>
            <a:ext cx="7467600" cy="45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71" y="1219200"/>
            <a:ext cx="7139669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33470"/>
            <a:ext cx="6629399" cy="54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smtClean="0"/>
              <a:t>1. </a:t>
            </a:r>
            <a:r>
              <a:rPr lang="id-ID" altLang="id-ID" dirty="0" smtClean="0"/>
              <a:t>Osilator Collpits</a:t>
            </a:r>
            <a:r>
              <a:rPr lang="en-US" altLang="id-ID" dirty="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838200" y="1600200"/>
          <a:ext cx="464820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Visio" r:id="rId4" imgW="2783573" imgH="2630611" progId="Visio.Drawing.11">
                  <p:embed/>
                </p:oleObj>
              </mc:Choice>
              <mc:Fallback>
                <p:oleObj name="Visio" r:id="rId4" imgW="2783573" imgH="263061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4648200" cy="440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/>
              <a:t>Tujuan Instruksional 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d-ID" altLang="id-ID" i="1" smtClean="0"/>
              <a:t>Memahami konsep umpan balik positif dan prinsip kerja osilator gelombang sinusoidal</a:t>
            </a:r>
            <a:r>
              <a:rPr lang="en-US" altLang="id-ID" i="1" smtClean="0"/>
              <a:t> sebagai salah satu aplikasi umpan balik positif</a:t>
            </a:r>
            <a:endParaRPr lang="id-ID" altLang="id-ID" i="1" smtClean="0"/>
          </a:p>
          <a:p>
            <a:r>
              <a:rPr lang="id-ID" altLang="id-ID" i="1" smtClean="0"/>
              <a:t>Mengenal jenis-jenis osilator gelombang sinusoidal yang populer</a:t>
            </a:r>
          </a:p>
          <a:p>
            <a:r>
              <a:rPr lang="id-ID" altLang="id-ID" i="1" smtClean="0"/>
              <a:t>Dapat menentukan nilai komponen penentu osilasi dan frekuensi osilasi</a:t>
            </a:r>
            <a:r>
              <a:rPr lang="en-US" altLang="id-ID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533400" y="1676400"/>
          <a:ext cx="8305800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4" imgW="4914900" imgH="1168400" progId="Equation.3">
                  <p:embed/>
                </p:oleObj>
              </mc:Choice>
              <mc:Fallback>
                <p:oleObj name="Equation" r:id="rId4" imgW="4914900" imgH="116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8305800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2">
            <a:hlinkClick r:id="rId6" action="ppaction://hlinkfile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19264"/>
              </p:ext>
            </p:extLst>
          </p:nvPr>
        </p:nvGraphicFramePr>
        <p:xfrm>
          <a:off x="7010400" y="5053803"/>
          <a:ext cx="1504950" cy="650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Packager Shell Object" showAsIcon="1" r:id="rId7" imgW="1587960" imgH="685800" progId="Package">
                  <p:embed/>
                </p:oleObj>
              </mc:Choice>
              <mc:Fallback>
                <p:oleObj name="Packager Shell Object" showAsIcon="1" r:id="rId7" imgW="1587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0400" y="5053803"/>
                        <a:ext cx="1504950" cy="650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smtClean="0"/>
              <a:t>2. </a:t>
            </a:r>
            <a:r>
              <a:rPr lang="id-ID" altLang="id-ID" dirty="0" smtClean="0"/>
              <a:t>Osilator Hartley</a:t>
            </a:r>
            <a:r>
              <a:rPr lang="en-US" altLang="id-ID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/>
        </p:nvGraphicFramePr>
        <p:xfrm>
          <a:off x="609600" y="1606550"/>
          <a:ext cx="4800600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Visio" r:id="rId4" imgW="2769749" imgH="2630611" progId="Visio.Drawing.11">
                  <p:embed/>
                </p:oleObj>
              </mc:Choice>
              <mc:Fallback>
                <p:oleObj name="Visio" r:id="rId4" imgW="2769749" imgH="263061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6550"/>
                        <a:ext cx="4800600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457200" y="1600200"/>
          <a:ext cx="83820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4" imgW="4838700" imgH="965200" progId="Equation.3">
                  <p:embed/>
                </p:oleObj>
              </mc:Choice>
              <mc:Fallback>
                <p:oleObj name="Equation" r:id="rId4" imgW="4838700" imgH="965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3820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Content Placeholder 1">
            <a:hlinkClick r:id="rId6" action="ppaction://hlinkfile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647750"/>
              </p:ext>
            </p:extLst>
          </p:nvPr>
        </p:nvGraphicFramePr>
        <p:xfrm>
          <a:off x="6704644" y="4953000"/>
          <a:ext cx="181070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Packager Shell Object" showAsIcon="1" r:id="rId7" imgW="1537200" imgH="685800" progId="Package">
                  <p:embed/>
                </p:oleObj>
              </mc:Choice>
              <mc:Fallback>
                <p:oleObj name="Packager Shell Object" showAsIcon="1" r:id="rId7" imgW="15372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4644" y="4953000"/>
                        <a:ext cx="1810705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Osilator</a:t>
            </a:r>
            <a:r>
              <a:rPr lang="en-US" dirty="0" smtClean="0"/>
              <a:t> Clapp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asil gambar untuk osilator cl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152807"/>
              </p:ext>
            </p:extLst>
          </p:nvPr>
        </p:nvGraphicFramePr>
        <p:xfrm>
          <a:off x="1143000" y="1371600"/>
          <a:ext cx="5916613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Equation" r:id="rId3" imgW="3416040" imgH="1422360" progId="Equation.3">
                  <p:embed/>
                </p:oleObj>
              </mc:Choice>
              <mc:Fallback>
                <p:oleObj name="Equation" r:id="rId3" imgW="341604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5916613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>
            <a:hlinkClick r:id="rId5" action="ppaction://hlinkfile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163826"/>
              </p:ext>
            </p:extLst>
          </p:nvPr>
        </p:nvGraphicFramePr>
        <p:xfrm>
          <a:off x="6427276" y="4835523"/>
          <a:ext cx="2088073" cy="93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Packager Shell Object" showAsIcon="1" r:id="rId6" imgW="1524240" imgH="685800" progId="Package">
                  <p:embed/>
                </p:oleObj>
              </mc:Choice>
              <mc:Fallback>
                <p:oleObj name="Packager Shell Object" showAsIcon="1" r:id="rId6" imgW="1524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27276" y="4835523"/>
                        <a:ext cx="2088073" cy="93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8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smtClean="0"/>
              <a:t>4. </a:t>
            </a:r>
            <a:r>
              <a:rPr lang="id-ID" altLang="id-ID" dirty="0" smtClean="0"/>
              <a:t>Osilator Kristal</a:t>
            </a:r>
            <a:r>
              <a:rPr lang="en-US" altLang="id-ID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825625"/>
            <a:ext cx="43243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kestabilan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Kristal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oscilator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quartz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kualitas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 Material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getaran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piezoelectric effect.</a:t>
            </a:r>
            <a:br>
              <a:rPr lang="en-US" dirty="0"/>
            </a:br>
            <a:endParaRPr lang="id-ID" altLang="id-ID" dirty="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533400" y="1600200"/>
          <a:ext cx="356076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Visio" r:id="rId4" imgW="1766621" imgH="1808074" progId="Visio.Drawing.11">
                  <p:embed/>
                </p:oleObj>
              </mc:Choice>
              <mc:Fallback>
                <p:oleObj name="Visio" r:id="rId4" imgW="1766621" imgH="180807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3560763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23476"/>
            <a:ext cx="7162800" cy="5611047"/>
          </a:xfrm>
          <a:prstGeom prst="rect">
            <a:avLst/>
          </a:prstGeom>
        </p:spPr>
      </p:pic>
      <p:graphicFrame>
        <p:nvGraphicFramePr>
          <p:cNvPr id="5" name="Content Placeholder 4">
            <a:hlinkClick r:id="rId4" action="ppaction://hlinkfile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968218"/>
              </p:ext>
            </p:extLst>
          </p:nvPr>
        </p:nvGraphicFramePr>
        <p:xfrm>
          <a:off x="7038346" y="5257799"/>
          <a:ext cx="1477004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Packager Shell Object" showAsIcon="1" r:id="rId5" imgW="1346400" imgH="685800" progId="Package">
                  <p:embed/>
                </p:oleObj>
              </mc:Choice>
              <mc:Fallback>
                <p:oleObj name="Packager Shell Object" showAsIcon="1" r:id="rId5" imgW="13464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8346" y="5257799"/>
                        <a:ext cx="1477004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2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VCO (Voltage Controlled Oscillator)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osilator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keluarannya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input DC yang </a:t>
            </a:r>
            <a:r>
              <a:rPr lang="en-US" dirty="0" err="1"/>
              <a:t>diberikan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895600"/>
            <a:ext cx="3257143" cy="2552381"/>
          </a:xfrm>
          <a:prstGeom prst="rect">
            <a:avLst/>
          </a:prstGeom>
        </p:spPr>
      </p:pic>
      <p:graphicFrame>
        <p:nvGraphicFramePr>
          <p:cNvPr id="5" name="Object 4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26996"/>
              </p:ext>
            </p:extLst>
          </p:nvPr>
        </p:nvGraphicFramePr>
        <p:xfrm>
          <a:off x="4043335" y="5447981"/>
          <a:ext cx="447542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Packager Shell Object" showAsIcon="1" r:id="rId5" imgW="4737960" imgH="685800" progId="Package">
                  <p:embed/>
                </p:oleObj>
              </mc:Choice>
              <mc:Fallback>
                <p:oleObj name="Packager Shell Object" showAsIcon="1" r:id="rId5" imgW="4737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3335" y="5447981"/>
                        <a:ext cx="4475427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7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857" y="1614714"/>
            <a:ext cx="3514286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71" y="1605190"/>
            <a:ext cx="3542857" cy="3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/>
              <a:t>Umpan Balik Positif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mtClean="0"/>
              <a:t>Perbedaan umpan balik negatif dan positif, umpan balik negatif memperlemah sinyal masukan sedangkan umpan balik positif memperkuat sinyal masukan</a:t>
            </a:r>
          </a:p>
          <a:p>
            <a:pPr>
              <a:lnSpc>
                <a:spcPct val="90000"/>
              </a:lnSpc>
            </a:pPr>
            <a:r>
              <a:rPr lang="en-US" altLang="id-ID" smtClean="0"/>
              <a:t>Karena memperkuat sinyal, maka cenderung tidak stabil, karena tidak stabil biasanya dipakai sebagai pembangkit sinyal atau linier osilator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95" y="1514714"/>
            <a:ext cx="7723809" cy="3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38" y="1562333"/>
            <a:ext cx="6809524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24" y="1671857"/>
            <a:ext cx="5980952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90" y="1781381"/>
            <a:ext cx="4847619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/>
              <a:t>Pengertian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2400" dirty="0" err="1" smtClean="0"/>
              <a:t>Osilator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merupakan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rangkaian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penguat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dengan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umpan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balik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positif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fenomena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osilasi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tercipta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karena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ada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ketidak-stabilan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pada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sistem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penguat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dengan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umpan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balik</a:t>
            </a:r>
            <a:r>
              <a:rPr lang="en-US" altLang="id-ID" sz="2800" dirty="0" smtClean="0"/>
              <a:t> </a:t>
            </a:r>
            <a:endParaRPr lang="en-US" altLang="id-ID" sz="2400" dirty="0" smtClean="0"/>
          </a:p>
          <a:p>
            <a:pPr>
              <a:lnSpc>
                <a:spcPct val="90000"/>
              </a:lnSpc>
            </a:pPr>
            <a:r>
              <a:rPr lang="en-US" altLang="id-ID" sz="2400" dirty="0" err="1" smtClean="0"/>
              <a:t>Osilator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adalah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suatu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rangkaian</a:t>
            </a:r>
            <a:r>
              <a:rPr lang="en-US" altLang="id-ID" sz="2400" dirty="0" smtClean="0"/>
              <a:t> yang </a:t>
            </a:r>
            <a:r>
              <a:rPr lang="en-US" altLang="id-ID" sz="2400" dirty="0" err="1" smtClean="0"/>
              <a:t>menghasilkan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keluaran</a:t>
            </a:r>
            <a:r>
              <a:rPr lang="en-US" altLang="id-ID" sz="2400" dirty="0" smtClean="0"/>
              <a:t> yang </a:t>
            </a:r>
            <a:r>
              <a:rPr lang="en-US" altLang="id-ID" sz="2400" dirty="0" err="1" smtClean="0"/>
              <a:t>amplitudonya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berubah-ubah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secara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periodik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dengan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waktu</a:t>
            </a:r>
            <a:r>
              <a:rPr lang="en-US" altLang="id-ID" sz="2400" dirty="0" smtClean="0"/>
              <a:t>. </a:t>
            </a:r>
            <a:r>
              <a:rPr lang="en-US" altLang="id-ID" sz="2400" dirty="0" err="1" smtClean="0"/>
              <a:t>Keluarannya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bisa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berupa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gelombang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sinusoida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gelombang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persegi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gelombang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pulsa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gelombang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segitiga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atau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gelombang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gigi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gergaji</a:t>
            </a:r>
            <a:r>
              <a:rPr lang="en-US" altLang="id-ID" sz="2400" dirty="0" smtClean="0"/>
              <a:t>, </a:t>
            </a:r>
          </a:p>
          <a:p>
            <a:pPr>
              <a:lnSpc>
                <a:spcPct val="90000"/>
              </a:lnSpc>
            </a:pPr>
            <a:r>
              <a:rPr lang="id-ID" altLang="id-ID" sz="2400" dirty="0" smtClean="0"/>
              <a:t>Osilator merupakan rangkaian yang mengubah sinyal DC menjadi sinyal ac</a:t>
            </a:r>
          </a:p>
          <a:p>
            <a:pPr>
              <a:lnSpc>
                <a:spcPct val="90000"/>
              </a:lnSpc>
            </a:pPr>
            <a:endParaRPr lang="en-US" altLang="id-ID" sz="2400" dirty="0" smtClean="0"/>
          </a:p>
          <a:p>
            <a:pPr>
              <a:lnSpc>
                <a:spcPct val="90000"/>
              </a:lnSpc>
            </a:pPr>
            <a:endParaRPr lang="en-US" alt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/>
              <a:t>Rangkaian Dasar Osilator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1295400" y="1447800"/>
          <a:ext cx="39624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Visio" r:id="rId4" imgW="2600249" imgH="1315822" progId="Visio.Drawing.11">
                  <p:embed/>
                </p:oleObj>
              </mc:Choice>
              <mc:Fallback>
                <p:oleObj name="Visio" r:id="rId4" imgW="2600249" imgH="131582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39624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1143000" y="3429000"/>
          <a:ext cx="5791200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6" imgW="3289300" imgH="1854200" progId="Equation.3">
                  <p:embed/>
                </p:oleObj>
              </mc:Choice>
              <mc:Fallback>
                <p:oleObj name="Equation" r:id="rId6" imgW="3289300" imgH="1854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5791200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altLang="id-ID" sz="3800" smtClean="0"/>
              <a:t>Syarat terjadinya osilasi </a:t>
            </a:r>
            <a:r>
              <a:rPr lang="en-US" altLang="id-ID" sz="3800" smtClean="0"/>
              <a:t/>
            </a:r>
            <a:br>
              <a:rPr lang="en-US" altLang="id-ID" sz="3800" smtClean="0"/>
            </a:br>
            <a:r>
              <a:rPr lang="id-ID" altLang="id-ID" sz="3800" smtClean="0"/>
              <a:t>(kriteria Bark</a:t>
            </a:r>
            <a:r>
              <a:rPr lang="en-US" altLang="id-ID" sz="3800" smtClean="0"/>
              <a:t>ha</a:t>
            </a:r>
            <a:r>
              <a:rPr lang="id-ID" altLang="id-ID" sz="3800" smtClean="0"/>
              <a:t>usen) :</a:t>
            </a:r>
            <a:endParaRPr lang="en-US" altLang="id-ID" sz="38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id-ID" smtClean="0"/>
          </a:p>
          <a:p>
            <a:endParaRPr lang="en-US" altLang="id-ID" smtClean="0"/>
          </a:p>
          <a:p>
            <a:r>
              <a:rPr lang="en-GB" altLang="id-ID" i="1" smtClean="0"/>
              <a:t>Kriteria Barkhausen</a:t>
            </a:r>
            <a:r>
              <a:rPr lang="en-GB" altLang="id-ID" smtClean="0"/>
              <a:t> digunakan untuk menentukan bagaimana membuat sistem berosilasi dan untuk mencari frekuensi sinusoida yang dibangkitkan</a:t>
            </a:r>
            <a:r>
              <a:rPr lang="en-US" altLang="id-ID" smtClean="0"/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534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mtClean="0"/>
              <a:t>Rangkaian Osilator Op-Amp RC</a:t>
            </a:r>
            <a:r>
              <a:rPr lang="en-US" altLang="id-ID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altLang="id-ID" dirty="0" smtClean="0"/>
              <a:t>Osilator Jembatan Wien</a:t>
            </a:r>
            <a:r>
              <a:rPr lang="en-US" altLang="id-ID" dirty="0" smtClean="0"/>
              <a:t>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533400" y="2209800"/>
          <a:ext cx="411480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Visio" r:id="rId4" imgW="2914904" imgH="2873362" progId="Visio.Drawing.11">
                  <p:embed/>
                </p:oleObj>
              </mc:Choice>
              <mc:Fallback>
                <p:oleObj name="Visio" r:id="rId4" imgW="2914904" imgH="287336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4114800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d-ID" altLang="id-ID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560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d-ID" altLang="id-ID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6277e475342a88f9359975c1e8cba7887de4"/>
  <p:tag name="ISPRING_SCORM_RATE_QUIZZES" val="0"/>
  <p:tag name="ISPRING_SCORM_PASSING_SCORE" val="100.00000000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299</Words>
  <Application>Microsoft Office PowerPoint</Application>
  <PresentationFormat>On-screen Show (4:3)</PresentationFormat>
  <Paragraphs>47</Paragraphs>
  <Slides>33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Visio</vt:lpstr>
      <vt:lpstr>Equation</vt:lpstr>
      <vt:lpstr>Packager Shell Object</vt:lpstr>
      <vt:lpstr>Bab 3 Umpan Balik Positif (Osilator)</vt:lpstr>
      <vt:lpstr>Tujuan Instruksional :</vt:lpstr>
      <vt:lpstr>Umpan Balik Positif</vt:lpstr>
      <vt:lpstr>Pengertian</vt:lpstr>
      <vt:lpstr>Rangkaian Dasar Osilator</vt:lpstr>
      <vt:lpstr>Syarat terjadinya osilasi  (kriteria Barkhausen) :</vt:lpstr>
      <vt:lpstr>Rangkaian Osilator Op-Amp RC </vt:lpstr>
      <vt:lpstr>PowerPoint Presentation</vt:lpstr>
      <vt:lpstr>PowerPoint Presentation</vt:lpstr>
      <vt:lpstr>PowerPoint Presentation</vt:lpstr>
      <vt:lpstr>Dimana jembatannya ???</vt:lpstr>
      <vt:lpstr>PowerPoint Presentation</vt:lpstr>
      <vt:lpstr>PowerPoint Presentation</vt:lpstr>
      <vt:lpstr>PowerPoint Presentation</vt:lpstr>
      <vt:lpstr>Bentuk Umum Osilator LC </vt:lpstr>
      <vt:lpstr>PowerPoint Presentation</vt:lpstr>
      <vt:lpstr>PowerPoint Presentation</vt:lpstr>
      <vt:lpstr>PowerPoint Presentation</vt:lpstr>
      <vt:lpstr>1. Osilator Collpits </vt:lpstr>
      <vt:lpstr>PowerPoint Presentation</vt:lpstr>
      <vt:lpstr>2. Osilator Hartley </vt:lpstr>
      <vt:lpstr>PowerPoint Presentation</vt:lpstr>
      <vt:lpstr>3. Osilator Clapp</vt:lpstr>
      <vt:lpstr>PowerPoint Presentation</vt:lpstr>
      <vt:lpstr>4. Osilator Kristal </vt:lpstr>
      <vt:lpstr>PowerPoint Presentation</vt:lpstr>
      <vt:lpstr>VCO (Voltage Controlled Oscillator)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14 Osilator</dc:title>
  <dc:creator>lenovo</dc:creator>
  <cp:lastModifiedBy>Own</cp:lastModifiedBy>
  <cp:revision>58</cp:revision>
  <dcterms:created xsi:type="dcterms:W3CDTF">2009-05-30T23:58:24Z</dcterms:created>
  <dcterms:modified xsi:type="dcterms:W3CDTF">2016-11-16T21:56:53Z</dcterms:modified>
</cp:coreProperties>
</file>