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98" r:id="rId12"/>
    <p:sldId id="268" r:id="rId13"/>
    <p:sldId id="269" r:id="rId14"/>
    <p:sldId id="299" r:id="rId15"/>
    <p:sldId id="270" r:id="rId16"/>
    <p:sldId id="271" r:id="rId17"/>
    <p:sldId id="300" r:id="rId18"/>
    <p:sldId id="272" r:id="rId19"/>
    <p:sldId id="273" r:id="rId20"/>
    <p:sldId id="30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10" autoAdjust="0"/>
  </p:normalViewPr>
  <p:slideViewPr>
    <p:cSldViewPr>
      <p:cViewPr varScale="1">
        <p:scale>
          <a:sx n="66" d="100"/>
          <a:sy n="66" d="100"/>
        </p:scale>
        <p:origin x="15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86E21-24E0-45F5-ADFA-F7C33E2D642A}" type="datetimeFigureOut">
              <a:rPr lang="en-US" smtClean="0"/>
              <a:t>28-Sep-16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A985-FA21-4D29-A3C9-B4DA81725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4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C6601-1967-4F3B-AB80-A6F029376E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42A141-84D9-411A-BD87-D837509DE83D}" type="slidenum">
              <a:rPr lang="id-ID" altLang="en-US"/>
              <a:pPr eaLnBrk="1" hangingPunct="1"/>
              <a:t>20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55947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 – Tegangan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Zi - &lt; Zo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branch – yes branch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Z11 (seri) – Z22 (paralel)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Z11  saat sisi lain SC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Z22 saat sisi lain 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A985-FA21-4D29-A3C9-B4DA81725E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2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 – Arus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Zi - &gt; Zo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branch – no branch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Z11 (paralel) – Z22 (seri)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Z11 saat sisi lain OC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Z22 saat sisi lain SC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A985-FA21-4D29-A3C9-B4DA81725E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 – Arus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Zi - &gt; Zo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branch – no branch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Z11 (seri) – Z22 (seri)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Z11 saat sisi lain OC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Z22 saat sisi lain OC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A985-FA21-4D29-A3C9-B4DA81725E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 – Tegangan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Zi - &lt; Zo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branch – yes branch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Z11 (paralel) – Z22 (paralel)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Z11 saat sisi lain SC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Z22 saat sisi lain 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A985-FA21-4D29-A3C9-B4DA81725E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1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C6601-1967-4F3B-AB80-A6F029376E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 – Tegangan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Zi - &lt; Zo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branch – yes branch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C6601-1967-4F3B-AB80-A6F029376E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1E9349-FCB7-4615-AA5D-F9248696E867}" type="slidenum">
              <a:rPr lang="id-ID" altLang="en-US"/>
              <a:pPr eaLnBrk="1" hangingPunct="1"/>
              <a:t>11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99486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 – Arus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Zi - &gt; Zo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branch – no branch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A985-FA21-4D29-A3C9-B4DA81725E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7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15690D-265E-40B6-AAD6-8890DDFB107E}" type="slidenum">
              <a:rPr lang="id-ID" altLang="en-US"/>
              <a:pPr eaLnBrk="1" hangingPunct="1"/>
              <a:t>14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3579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 – Arus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Zi - &gt; Zo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branch – no branch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A985-FA21-4D29-A3C9-B4DA81725E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8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958B05-C168-4A6A-883F-EA7E74A915D3}" type="slidenum">
              <a:rPr lang="id-ID" altLang="en-US"/>
              <a:pPr eaLnBrk="1" hangingPunct="1"/>
              <a:t>17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11792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 – Tegangan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Zi - &lt; Zo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branch – yes branch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C6601-1967-4F3B-AB80-A6F029376E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3"/>
            <a:ext cx="7772400" cy="230425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108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39799"/>
            <a:ext cx="1971675" cy="52371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39799"/>
            <a:ext cx="5800725" cy="5237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458032"/>
          </a:xfrm>
        </p:spPr>
        <p:txBody>
          <a:bodyPr>
            <a:no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41433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4000"/>
            <a:ext cx="38862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0"/>
            <a:ext cx="38862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4400"/>
            <a:ext cx="7886700" cy="776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0080"/>
            <a:ext cx="7886700" cy="42068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988"/>
              </p:ext>
            </p:extLst>
          </p:nvPr>
        </p:nvGraphicFramePr>
        <p:xfrm>
          <a:off x="-12700" y="6249988"/>
          <a:ext cx="91567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14" imgW="6841112" imgH="478322" progId="">
                  <p:embed/>
                </p:oleObj>
              </mc:Choice>
              <mc:Fallback>
                <p:oleObj name="CorelDRAW" r:id="rId14" imgW="6841112" imgH="478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6249988"/>
                        <a:ext cx="91567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08720"/>
            <a:ext cx="78867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50352"/>
            <a:ext cx="7886700" cy="462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463" y="63531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2742"/>
              </p:ext>
            </p:extLst>
          </p:nvPr>
        </p:nvGraphicFramePr>
        <p:xfrm>
          <a:off x="212110" y="157162"/>
          <a:ext cx="1551578" cy="53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16" imgW="1293557" imgH="445660" progId="">
                  <p:embed/>
                </p:oleObj>
              </mc:Choice>
              <mc:Fallback>
                <p:oleObj name="CorelDRAW" r:id="rId16" imgW="1293557" imgH="4456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10" y="157162"/>
                        <a:ext cx="1551578" cy="534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100013"/>
          </a:xfrm>
          <a:prstGeom prst="rect">
            <a:avLst/>
          </a:prstGeom>
          <a:solidFill>
            <a:srgbClr val="ED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812704"/>
            <a:ext cx="9144000" cy="27432"/>
          </a:xfrm>
          <a:prstGeom prst="rect">
            <a:avLst/>
          </a:prstGeom>
          <a:solidFill>
            <a:srgbClr val="ED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340000" cy="6058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Umpan-balik Negatif I: </a:t>
            </a:r>
            <a:br>
              <a:rPr lang="id-ID" dirty="0" smtClean="0"/>
            </a:br>
            <a:r>
              <a:rPr lang="id-ID" dirty="0" smtClean="0"/>
              <a:t>Topologi Dasar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Sedra, Ch.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1) UBN Penguat </a:t>
            </a:r>
            <a:r>
              <a:rPr lang="id-ID" dirty="0"/>
              <a:t>Tegangan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40561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343400"/>
            <a:ext cx="2800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038600" cy="485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6248400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E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 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1</a:t>
            </a:r>
            <a:r>
              <a:rPr lang="id-ID" sz="2800" dirty="0" smtClean="0"/>
              <a:t>, </a:t>
            </a:r>
            <a:r>
              <a:rPr lang="id-ID" sz="2800" i="1" dirty="0" smtClean="0"/>
              <a:t>R</a:t>
            </a:r>
            <a:r>
              <a:rPr lang="id-ID" sz="2800" i="1" baseline="-25000" dirty="0" smtClean="0"/>
              <a:t>F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 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2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7426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en-US" smtClean="0"/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5410200" y="1828800"/>
          <a:ext cx="2819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876300" imgH="228600" progId="Equation.3">
                  <p:embed/>
                </p:oleObj>
              </mc:Choice>
              <mc:Fallback>
                <p:oleObj name="Equation" r:id="rId4" imgW="87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0"/>
                        <a:ext cx="2819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533400" y="1295400"/>
          <a:ext cx="54102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Visio" r:id="rId6" imgW="2869716" imgH="2639162" progId="Visio.Drawing.11">
                  <p:embed/>
                </p:oleObj>
              </mc:Choice>
              <mc:Fallback>
                <p:oleObj name="Visio" r:id="rId6" imgW="2869716" imgH="26391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54102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908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3716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23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828081"/>
              </a:clrFrom>
              <a:clrTo>
                <a:srgbClr val="8280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3" y="1371600"/>
            <a:ext cx="644144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2) Topologi </a:t>
            </a:r>
            <a:r>
              <a:rPr lang="id-ID" dirty="0"/>
              <a:t>UBN: Penguat </a:t>
            </a:r>
            <a:r>
              <a:rPr lang="id-ID" dirty="0" smtClean="0"/>
              <a:t>Arus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029200"/>
            <a:ext cx="8001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Topologi</a:t>
            </a:r>
            <a:r>
              <a:rPr lang="id-ID" dirty="0" smtClean="0"/>
              <a:t> UBN: SHUNT - SERIES</a:t>
            </a:r>
          </a:p>
          <a:p>
            <a:pPr lvl="1"/>
            <a:r>
              <a:rPr lang="id-ID" dirty="0" smtClean="0"/>
              <a:t>Input: </a:t>
            </a:r>
            <a:r>
              <a:rPr lang="id-ID" u="sng" dirty="0" smtClean="0"/>
              <a:t>Shunt </a:t>
            </a:r>
            <a:r>
              <a:rPr lang="id-ID" dirty="0" smtClean="0"/>
              <a:t>(current) mixing</a:t>
            </a:r>
          </a:p>
          <a:p>
            <a:pPr lvl="1"/>
            <a:r>
              <a:rPr lang="id-ID" dirty="0" smtClean="0"/>
              <a:t>Output: </a:t>
            </a:r>
            <a:r>
              <a:rPr lang="id-ID" u="sng" dirty="0" smtClean="0"/>
              <a:t>Series</a:t>
            </a:r>
            <a:r>
              <a:rPr lang="id-ID" dirty="0" smtClean="0"/>
              <a:t> (current)</a:t>
            </a:r>
            <a:r>
              <a:rPr lang="en-US" dirty="0" smtClean="0"/>
              <a:t> sampling</a:t>
            </a:r>
            <a:r>
              <a:rPr lang="id-ID" dirty="0" smtClean="0"/>
              <a:t> (ingat amp-meter)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447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Sinyal</a:t>
            </a:r>
            <a:r>
              <a:rPr lang="en-US" sz="2400" dirty="0"/>
              <a:t> input: </a:t>
            </a:r>
            <a:r>
              <a:rPr lang="id-ID" sz="2400" dirty="0" smtClean="0"/>
              <a:t>arus, </a:t>
            </a:r>
          </a:p>
          <a:p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/>
              <a:t>output: </a:t>
            </a:r>
            <a:r>
              <a:rPr lang="id-ID" sz="2400" dirty="0" smtClean="0"/>
              <a:t>arus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95550"/>
            <a:ext cx="2371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9025"/>
            <a:ext cx="2838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800600"/>
            <a:ext cx="2371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0" y="3653159"/>
            <a:ext cx="9000000" cy="320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2) UBN </a:t>
            </a:r>
            <a:r>
              <a:rPr lang="id-ID" dirty="0"/>
              <a:t>Penguat Arus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095625" cy="243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3391549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E2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 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1</a:t>
            </a:r>
            <a:r>
              <a:rPr lang="id-ID" sz="2800" dirty="0" smtClean="0"/>
              <a:t>, </a:t>
            </a:r>
            <a:r>
              <a:rPr lang="id-ID" sz="2800" i="1" dirty="0" smtClean="0"/>
              <a:t>R</a:t>
            </a:r>
            <a:r>
              <a:rPr lang="id-ID" sz="2800" i="1" baseline="-25000" dirty="0" smtClean="0"/>
              <a:t>f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 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2</a:t>
            </a:r>
            <a:endParaRPr lang="en-US" sz="2800" i="1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67" y="1600200"/>
            <a:ext cx="291313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7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en-US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7325"/>
            <a:ext cx="7848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000" dirty="0" smtClean="0"/>
              <a:t>3) Topologi UBN:</a:t>
            </a:r>
            <a:br>
              <a:rPr lang="id-ID" sz="4000" dirty="0" smtClean="0"/>
            </a:br>
            <a:r>
              <a:rPr lang="id-ID" sz="4000" dirty="0" smtClean="0"/>
              <a:t>Penguat Trans-Konduktansi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029200"/>
            <a:ext cx="8001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Topologi</a:t>
            </a:r>
            <a:r>
              <a:rPr lang="id-ID" dirty="0" smtClean="0"/>
              <a:t> UBN: SERIES - SERIES</a:t>
            </a:r>
          </a:p>
          <a:p>
            <a:pPr lvl="1"/>
            <a:r>
              <a:rPr lang="id-ID" dirty="0" smtClean="0"/>
              <a:t>Input: </a:t>
            </a:r>
            <a:r>
              <a:rPr lang="id-ID" u="sng" dirty="0" smtClean="0"/>
              <a:t>Series </a:t>
            </a:r>
            <a:r>
              <a:rPr lang="id-ID" dirty="0" smtClean="0"/>
              <a:t>(voltage) mixing</a:t>
            </a:r>
          </a:p>
          <a:p>
            <a:pPr lvl="1"/>
            <a:r>
              <a:rPr lang="id-ID" dirty="0" smtClean="0"/>
              <a:t>Output: </a:t>
            </a:r>
            <a:r>
              <a:rPr lang="id-ID" u="sng" dirty="0" smtClean="0"/>
              <a:t>Series</a:t>
            </a:r>
            <a:r>
              <a:rPr lang="id-ID" dirty="0" smtClean="0"/>
              <a:t> (current)</a:t>
            </a:r>
            <a:r>
              <a:rPr lang="en-US" dirty="0" smtClean="0"/>
              <a:t> sampling</a:t>
            </a:r>
            <a:r>
              <a:rPr lang="id-ID" dirty="0" smtClean="0"/>
              <a:t> (ingat amp-meter)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6074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Sinyal</a:t>
            </a:r>
            <a:r>
              <a:rPr lang="en-US" sz="2400" dirty="0"/>
              <a:t> input: </a:t>
            </a:r>
            <a:r>
              <a:rPr lang="id-ID" sz="2400" dirty="0" smtClean="0"/>
              <a:t>tegangan, </a:t>
            </a:r>
          </a:p>
          <a:p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/>
              <a:t>output: </a:t>
            </a:r>
            <a:r>
              <a:rPr lang="id-ID" sz="2400" dirty="0" smtClean="0"/>
              <a:t>arus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60769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590800"/>
            <a:ext cx="2371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752850"/>
            <a:ext cx="2838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876800"/>
            <a:ext cx="2371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3) UBN Penguat </a:t>
            </a:r>
            <a:r>
              <a:rPr lang="id-ID" dirty="0"/>
              <a:t>Trans-Konduktansi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38250"/>
            <a:ext cx="27813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76400"/>
            <a:ext cx="24003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1169" y="6172200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F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 </a:t>
            </a:r>
            <a:r>
              <a:rPr lang="id-ID" sz="2800" i="1" dirty="0" smtClean="0"/>
              <a:t>Z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9255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:</a:t>
            </a:r>
          </a:p>
        </p:txBody>
      </p:sp>
      <p:graphicFrame>
        <p:nvGraphicFramePr>
          <p:cNvPr id="34819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150938" y="2559050"/>
          <a:ext cx="2651125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Visio" r:id="rId4" imgW="2651835" imgH="2608543" progId="Visio.Drawing.11">
                  <p:embed/>
                </p:oleObj>
              </mc:Choice>
              <mc:Fallback>
                <p:oleObj name="Visio" r:id="rId4" imgW="2651835" imgH="260854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2559050"/>
                        <a:ext cx="2651125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486400" y="1752600"/>
          <a:ext cx="2819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6" imgW="1362511" imgH="273809" progId="Equation.3">
                  <p:embed/>
                </p:oleObj>
              </mc:Choice>
              <mc:Fallback>
                <p:oleObj name="Equation" r:id="rId6" imgW="1362511" imgH="27380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2819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4) Topologi UBN: Penguat Trans-Impedansi/ Trans-Resistansi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257800"/>
            <a:ext cx="8305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Topologi</a:t>
            </a:r>
            <a:r>
              <a:rPr lang="id-ID" dirty="0" smtClean="0"/>
              <a:t> UBN: SHUNT- SHUNT</a:t>
            </a:r>
          </a:p>
          <a:p>
            <a:pPr lvl="1"/>
            <a:r>
              <a:rPr lang="id-ID" dirty="0" smtClean="0"/>
              <a:t>Input: </a:t>
            </a:r>
            <a:r>
              <a:rPr lang="id-ID" u="sng" dirty="0" smtClean="0"/>
              <a:t>Shunt </a:t>
            </a:r>
            <a:r>
              <a:rPr lang="id-ID" dirty="0" smtClean="0"/>
              <a:t>(arus) mixing</a:t>
            </a:r>
          </a:p>
          <a:p>
            <a:pPr lvl="1"/>
            <a:r>
              <a:rPr lang="id-ID" dirty="0" smtClean="0"/>
              <a:t>Output: </a:t>
            </a:r>
            <a:r>
              <a:rPr lang="id-ID" u="sng" dirty="0" smtClean="0"/>
              <a:t>Shunt</a:t>
            </a:r>
            <a:r>
              <a:rPr lang="id-ID" dirty="0" smtClean="0"/>
              <a:t> (tegangan)</a:t>
            </a:r>
            <a:r>
              <a:rPr lang="en-US" dirty="0" smtClean="0"/>
              <a:t> sampling</a:t>
            </a:r>
            <a:r>
              <a:rPr lang="id-ID" dirty="0" smtClean="0"/>
              <a:t> (ingat volt-meter)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6074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Sinyal</a:t>
            </a:r>
            <a:r>
              <a:rPr lang="en-US" sz="2400" dirty="0"/>
              <a:t> input: </a:t>
            </a:r>
            <a:r>
              <a:rPr lang="id-ID" sz="2400" dirty="0" smtClean="0"/>
              <a:t>arus, </a:t>
            </a:r>
          </a:p>
          <a:p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/>
              <a:t>output: </a:t>
            </a:r>
            <a:r>
              <a:rPr lang="id-ID" sz="2400" dirty="0" smtClean="0"/>
              <a:t>tegangan</a:t>
            </a: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1"/>
            <a:ext cx="5940000" cy="35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642718"/>
            <a:ext cx="2371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800475"/>
            <a:ext cx="2838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943475"/>
            <a:ext cx="20097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4) UBN </a:t>
            </a:r>
            <a:r>
              <a:rPr lang="id-ID" dirty="0"/>
              <a:t>Penguat </a:t>
            </a:r>
            <a:r>
              <a:rPr lang="id-ID" dirty="0" smtClean="0"/>
              <a:t>Trans-Impedansi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2194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25557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721053"/>
            <a:ext cx="6400800" cy="513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553200" y="4700972"/>
            <a:ext cx="457200" cy="4455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</a:rPr>
              <a:t>+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492" y="4800600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dirty="0" smtClean="0">
                <a:solidFill>
                  <a:schemeClr val="tx2"/>
                </a:solidFill>
              </a:rPr>
              <a:t>-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1692" y="493091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01000" y="3733800"/>
            <a:ext cx="457200" cy="44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id-ID" dirty="0" smtClean="0"/>
              <a:t>umpan-balik negatif (</a:t>
            </a:r>
            <a:r>
              <a:rPr lang="en-US" dirty="0" smtClean="0"/>
              <a:t>UBN</a:t>
            </a:r>
            <a:r>
              <a:rPr lang="id-ID" dirty="0" smtClean="0"/>
              <a:t>)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smtClean="0"/>
              <a:t>lain</a:t>
            </a:r>
            <a:r>
              <a:rPr lang="id-ID" dirty="0" smtClean="0"/>
              <a:t> (</a:t>
            </a:r>
            <a:r>
              <a:rPr lang="id-ID" i="1" dirty="0" smtClean="0"/>
              <a:t>Sedra 10.2</a:t>
            </a:r>
            <a:r>
              <a:rPr lang="id-ID" dirty="0" smtClean="0"/>
              <a:t>)</a:t>
            </a:r>
            <a:r>
              <a:rPr lang="en-US" dirty="0" smtClean="0"/>
              <a:t>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/>
              <a:t>kesensitifan</a:t>
            </a:r>
            <a:r>
              <a:rPr lang="en-US" dirty="0"/>
              <a:t> gain </a:t>
            </a:r>
            <a:r>
              <a:rPr lang="en-US" dirty="0" err="1"/>
              <a:t>terhadap</a:t>
            </a:r>
            <a:r>
              <a:rPr lang="en-US" dirty="0"/>
              <a:t> parameter-parameter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id-ID" dirty="0" smtClean="0"/>
              <a:t>aktif </a:t>
            </a:r>
            <a:r>
              <a:rPr lang="en-US" dirty="0" err="1" smtClean="0"/>
              <a:t>rangkaian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/>
              <a:t>distorsi</a:t>
            </a:r>
            <a:r>
              <a:rPr lang="en-US" dirty="0"/>
              <a:t> non-linear.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/>
              <a:t>impedansi</a:t>
            </a:r>
            <a:r>
              <a:rPr lang="en-US" dirty="0"/>
              <a:t> input </a:t>
            </a:r>
            <a:r>
              <a:rPr lang="en-US" dirty="0" err="1"/>
              <a:t>atau</a:t>
            </a:r>
            <a:r>
              <a:rPr lang="en-US" dirty="0"/>
              <a:t> pun output (</a:t>
            </a:r>
            <a:r>
              <a:rPr lang="en-US" dirty="0" err="1"/>
              <a:t>menaikkan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Memperlebar</a:t>
            </a:r>
            <a:r>
              <a:rPr lang="en-US" dirty="0" smtClean="0"/>
              <a:t> </a:t>
            </a:r>
            <a:r>
              <a:rPr lang="en-US" dirty="0"/>
              <a:t>bandwidth.</a:t>
            </a:r>
          </a:p>
        </p:txBody>
      </p:sp>
    </p:spTree>
    <p:extLst>
      <p:ext uri="{BB962C8B-B14F-4D97-AF65-F5344CB8AC3E}">
        <p14:creationId xmlns:p14="http://schemas.microsoft.com/office/powerpoint/2010/main" val="7322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en-US" smtClean="0"/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6248400" y="1600200"/>
          <a:ext cx="20574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660400" imgH="228600" progId="Equation.3">
                  <p:embed/>
                </p:oleObj>
              </mc:Choice>
              <mc:Fallback>
                <p:oleObj name="Equation" r:id="rId4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00200"/>
                        <a:ext cx="20574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1447800" y="1371600"/>
          <a:ext cx="472440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Visio" r:id="rId6" imgW="2596063" imgH="2585517" progId="Visio.Drawing.11">
                  <p:embed/>
                </p:oleObj>
              </mc:Choice>
              <mc:Fallback>
                <p:oleObj name="Visio" r:id="rId6" imgW="2596063" imgH="25855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4724400" cy="468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2024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011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Topologi</a:t>
            </a:r>
            <a:r>
              <a:rPr lang="en-US" b="1" dirty="0" smtClean="0"/>
              <a:t> </a:t>
            </a:r>
            <a:r>
              <a:rPr lang="id-ID" b="1" dirty="0" smtClean="0"/>
              <a:t>UBN</a:t>
            </a:r>
            <a:r>
              <a:rPr lang="id-ID" dirty="0" smtClean="0"/>
              <a:t> (penguat arus, tegangan, transkonduktansi, atau transimpedansi):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smtClean="0"/>
              <a:t>input</a:t>
            </a:r>
            <a:r>
              <a:rPr lang="id-ID" dirty="0" smtClean="0"/>
              <a:t> (sumber) </a:t>
            </a:r>
            <a:r>
              <a:rPr lang="en-US" dirty="0" smtClean="0"/>
              <a:t>/output</a:t>
            </a:r>
            <a:r>
              <a:rPr lang="id-ID" dirty="0" smtClean="0"/>
              <a:t> (terkendali)</a:t>
            </a:r>
            <a:endParaRPr lang="en-US" dirty="0"/>
          </a:p>
          <a:p>
            <a:r>
              <a:rPr lang="en-US" b="1" dirty="0"/>
              <a:t>Input: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Tegangan</a:t>
            </a:r>
            <a:r>
              <a:rPr lang="en-US" dirty="0"/>
              <a:t>;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Series-Mixing.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Arus</a:t>
            </a:r>
            <a:r>
              <a:rPr lang="id-ID" dirty="0"/>
              <a:t>;</a:t>
            </a:r>
            <a:r>
              <a:rPr lang="en-US" dirty="0" smtClean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in</a:t>
            </a:r>
            <a:r>
              <a:rPr lang="en-US" dirty="0"/>
              <a:t> </a:t>
            </a:r>
            <a:r>
              <a:rPr lang="en-US" dirty="0" err="1"/>
              <a:t>sekecil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smtClean="0"/>
              <a:t>Shunt-Mixing</a:t>
            </a:r>
            <a:endParaRPr lang="id-ID" b="1" dirty="0" smtClean="0"/>
          </a:p>
          <a:p>
            <a:r>
              <a:rPr lang="en-US" b="1" dirty="0" smtClean="0"/>
              <a:t>Output</a:t>
            </a:r>
            <a:r>
              <a:rPr lang="en-US" b="1" dirty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Tegangan</a:t>
            </a:r>
            <a:r>
              <a:rPr lang="en-US" dirty="0"/>
              <a:t>; </a:t>
            </a:r>
            <a:r>
              <a:rPr lang="en-US" dirty="0" err="1"/>
              <a:t>butuh</a:t>
            </a:r>
            <a:r>
              <a:rPr lang="en-US" dirty="0"/>
              <a:t> R</a:t>
            </a:r>
            <a:r>
              <a:rPr lang="en-US" baseline="-25000" dirty="0"/>
              <a:t>out</a:t>
            </a:r>
            <a:r>
              <a:rPr lang="en-US" dirty="0"/>
              <a:t> </a:t>
            </a:r>
            <a:r>
              <a:rPr lang="en-US" dirty="0" err="1"/>
              <a:t>sekecil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Shunt (voltage – Sampling).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Arus</a:t>
            </a:r>
            <a:r>
              <a:rPr lang="en-US" dirty="0"/>
              <a:t>; </a:t>
            </a:r>
            <a:r>
              <a:rPr lang="en-US" dirty="0" err="1"/>
              <a:t>butuh</a:t>
            </a:r>
            <a:r>
              <a:rPr lang="en-US" dirty="0"/>
              <a:t> R</a:t>
            </a:r>
            <a:r>
              <a:rPr lang="en-US" baseline="-25000" dirty="0"/>
              <a:t>out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Series (current – Sampling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Umpan-balik Negatif </a:t>
            </a:r>
            <a:r>
              <a:rPr lang="id-ID" dirty="0" smtClean="0"/>
              <a:t>II: </a:t>
            </a: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Loop Gain </a:t>
            </a:r>
            <a:r>
              <a:rPr lang="id-ID" i="1" dirty="0" smtClean="0"/>
              <a:t>A</a:t>
            </a:r>
            <a:r>
              <a:rPr lang="id-ID" i="1" dirty="0" smtClean="0">
                <a:sym typeface="Symbol"/>
              </a:rPr>
              <a:t>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Sedra, Ch.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Nilai gain A dari blok penguat dipengaruhi oleh tahanan (input/ ouput) rangkaian umpan balik.</a:t>
            </a:r>
            <a:endParaRPr lang="id-ID" dirty="0" smtClean="0">
              <a:sym typeface="Symbol"/>
            </a:endParaRPr>
          </a:p>
          <a:p>
            <a:r>
              <a:rPr lang="id-ID" dirty="0" smtClean="0"/>
              <a:t>Karena topologi UBN telah ditentukan diawal, efek pembebanan rangkaian </a:t>
            </a:r>
            <a:r>
              <a:rPr lang="id-ID" dirty="0" smtClean="0">
                <a:sym typeface="Symbol"/>
              </a:rPr>
              <a:t>umpanbalik </a:t>
            </a:r>
            <a:r>
              <a:rPr lang="id-ID" dirty="0" smtClean="0"/>
              <a:t>dapat diestimasi.</a:t>
            </a:r>
          </a:p>
          <a:p>
            <a:r>
              <a:rPr lang="id-ID" dirty="0" smtClean="0"/>
              <a:t>Untuk menghitung faktor umpanbalik </a:t>
            </a:r>
            <a:r>
              <a:rPr lang="id-ID" i="1" dirty="0" smtClean="0">
                <a:sym typeface="Symbol"/>
              </a:rPr>
              <a:t></a:t>
            </a:r>
            <a:r>
              <a:rPr lang="id-ID" dirty="0" smtClean="0"/>
              <a:t>, </a:t>
            </a:r>
            <a:r>
              <a:rPr lang="id-ID" i="1" dirty="0" smtClean="0"/>
              <a:t>polaritas</a:t>
            </a:r>
            <a:r>
              <a:rPr lang="id-ID" dirty="0" smtClean="0"/>
              <a:t> tegangan/ arus saat mixing harus diperhatikan.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Menghitung</a:t>
            </a:r>
            <a:r>
              <a:rPr lang="en-US" dirty="0"/>
              <a:t> Loop Gain </a:t>
            </a:r>
            <a:r>
              <a:rPr lang="en-US" dirty="0" smtClean="0"/>
              <a:t>A</a:t>
            </a:r>
            <a:r>
              <a:rPr lang="en-US" i="1" dirty="0" smtClean="0">
                <a:sym typeface="Symbol"/>
              </a:rPr>
              <a:t>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Besar</a:t>
            </a:r>
            <a:r>
              <a:rPr lang="en-US" dirty="0"/>
              <a:t> loop gain </a:t>
            </a:r>
            <a:r>
              <a:rPr lang="id-ID" i="1" dirty="0" smtClean="0"/>
              <a:t>A</a:t>
            </a:r>
            <a:r>
              <a:rPr lang="id-ID" i="1" dirty="0" smtClean="0">
                <a:sym typeface="Symbol"/>
              </a:rPr>
              <a:t></a:t>
            </a:r>
            <a:r>
              <a:rPr lang="id-ID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kestabilan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bandwidth </a:t>
            </a:r>
            <a:r>
              <a:rPr lang="en-US" dirty="0" err="1"/>
              <a:t>penguat</a:t>
            </a:r>
            <a:r>
              <a:rPr lang="en-US" dirty="0"/>
              <a:t> </a:t>
            </a:r>
            <a:r>
              <a:rPr lang="en-US" dirty="0" smtClean="0"/>
              <a:t>UBN.</a:t>
            </a:r>
            <a:endParaRPr lang="id-ID" dirty="0" smtClean="0"/>
          </a:p>
          <a:p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/>
              <a:t>Loop Gain </a:t>
            </a:r>
            <a:r>
              <a:rPr lang="id-ID" i="1" dirty="0"/>
              <a:t>A</a:t>
            </a:r>
            <a:r>
              <a:rPr lang="id-ID" i="1" dirty="0">
                <a:sym typeface="Symbol"/>
              </a:rPr>
              <a:t>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 smtClean="0"/>
              <a:t>: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/>
              <a:t>open-loop gain 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i="1" dirty="0" smtClean="0">
                <a:sym typeface="Symbol"/>
              </a:rPr>
              <a:t>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pembebanan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 smtClean="0"/>
              <a:t>umpanbalik</a:t>
            </a:r>
            <a:r>
              <a:rPr lang="en-US" i="1" dirty="0">
                <a:sym typeface="Symbol"/>
              </a:rPr>
              <a:t> </a:t>
            </a:r>
            <a:r>
              <a:rPr lang="en-US" dirty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penguat</a:t>
            </a:r>
            <a:r>
              <a:rPr lang="en-US" dirty="0"/>
              <a:t> 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diperhitungkan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kali </a:t>
            </a:r>
            <a:r>
              <a:rPr lang="en-US" dirty="0" smtClean="0"/>
              <a:t>A</a:t>
            </a:r>
            <a:r>
              <a:rPr lang="en-US" i="1" dirty="0" smtClean="0">
                <a:sym typeface="Symbol"/>
              </a:rPr>
              <a:t></a:t>
            </a:r>
            <a:r>
              <a:rPr lang="en-US" dirty="0" smtClean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loop </a:t>
            </a:r>
            <a:r>
              <a:rPr lang="en-US" dirty="0" err="1"/>
              <a:t>diputus</a:t>
            </a:r>
            <a:r>
              <a:rPr lang="en-US" dirty="0"/>
              <a:t> di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.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loop gain A</a:t>
            </a:r>
            <a:r>
              <a:rPr lang="en-US" i="1" dirty="0">
                <a:sym typeface="Symbol"/>
              </a:rPr>
              <a:t>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Mencari efek pembebanan rangkaian umpanbalik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 smtClean="0"/>
              <a:t>Secara benar menerapkan: short-circuit dan open circuit rangkaian UBN di sisi input atau output.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dirty="0" smtClean="0"/>
              <a:t>1) UBN Penguat Tegangan: </a:t>
            </a:r>
            <a:r>
              <a:rPr lang="id-ID" sz="3600" dirty="0"/>
              <a:t>Pembebanan 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67497"/>
            <a:ext cx="7239000" cy="259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683729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5649532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Sumber arus mewakili ketidak-idealan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1) UBN </a:t>
            </a:r>
            <a:r>
              <a:rPr lang="id-ID" dirty="0"/>
              <a:t>Penguat Tegangan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"/>
          <a:stretch/>
        </p:blipFill>
        <p:spPr bwMode="auto">
          <a:xfrm>
            <a:off x="2125631" y="2743201"/>
            <a:ext cx="640876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" y="1143000"/>
            <a:ext cx="5783911" cy="207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1) UBN Penguat Tegangan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09641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3858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6230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57" y="3133725"/>
            <a:ext cx="28575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4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1) UBN Penguat Tegangan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2956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7144"/>
            <a:ext cx="36290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8186" y="4151293"/>
            <a:ext cx="4563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Blok A dengan pembebanan:</a:t>
            </a:r>
          </a:p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11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</a:t>
            </a:r>
            <a:r>
              <a:rPr lang="id-ID" sz="2800" dirty="0" smtClean="0"/>
              <a:t> 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1</a:t>
            </a:r>
            <a:r>
              <a:rPr lang="id-ID" sz="2800" i="1" dirty="0" smtClean="0"/>
              <a:t>//Z</a:t>
            </a:r>
            <a:r>
              <a:rPr lang="id-ID" sz="2800" i="1" baseline="-25000" dirty="0" smtClean="0"/>
              <a:t>2</a:t>
            </a:r>
          </a:p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22</a:t>
            </a:r>
            <a:r>
              <a:rPr lang="id-ID" sz="2800" dirty="0" smtClean="0">
                <a:sym typeface="Symbol"/>
              </a:rPr>
              <a:t>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1</a:t>
            </a:r>
            <a:r>
              <a:rPr lang="id-ID" sz="2800" dirty="0" smtClean="0"/>
              <a:t> + 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2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5409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Kekurangan</a:t>
            </a:r>
            <a:r>
              <a:rPr lang="en-US" dirty="0"/>
              <a:t> UBN: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Terdapat </a:t>
            </a:r>
            <a:r>
              <a:rPr lang="nl-NL" dirty="0"/>
              <a:t>(open-loop) gain yang </a:t>
            </a:r>
            <a:r>
              <a:rPr lang="id-ID" dirty="0" smtClean="0"/>
              <a:t>seolah-olah </a:t>
            </a:r>
            <a:r>
              <a:rPr lang="nl-NL" dirty="0"/>
              <a:t>tidak terpakai.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Bertambahnya</a:t>
            </a:r>
            <a:r>
              <a:rPr lang="en-US" dirty="0" smtClean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Kemungkinan rangkaian menjadi tidak stabil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1) UBN </a:t>
            </a:r>
            <a:r>
              <a:rPr lang="id-ID" dirty="0"/>
              <a:t>Penguat </a:t>
            </a:r>
            <a:r>
              <a:rPr lang="id-ID" dirty="0" smtClean="0"/>
              <a:t>Tegangan: </a:t>
            </a:r>
            <a:r>
              <a:rPr lang="id-ID" dirty="0" smtClean="0">
                <a:sym typeface="Symbol"/>
              </a:rPr>
              <a:t>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 b="10869"/>
          <a:stretch/>
        </p:blipFill>
        <p:spPr bwMode="auto">
          <a:xfrm>
            <a:off x="-31124" y="1295400"/>
            <a:ext cx="6279524" cy="32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41985"/>
            <a:ext cx="3505200" cy="18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85" y="3748200"/>
            <a:ext cx="240531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" y="4648200"/>
            <a:ext cx="5490694" cy="12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70471"/>
            <a:ext cx="1997168" cy="91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2) UBN </a:t>
            </a:r>
            <a:r>
              <a:rPr lang="id-ID" dirty="0"/>
              <a:t>Penguat </a:t>
            </a:r>
            <a:r>
              <a:rPr lang="id-ID" dirty="0" smtClean="0"/>
              <a:t>Arus: </a:t>
            </a:r>
            <a:r>
              <a:rPr lang="id-ID" dirty="0"/>
              <a:t>Pembebanan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9600" cy="31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62272"/>
            <a:ext cx="8763000" cy="18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38800"/>
            <a:ext cx="14708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6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2) UBN </a:t>
            </a:r>
            <a:r>
              <a:rPr lang="id-ID" dirty="0"/>
              <a:t>Penguat </a:t>
            </a:r>
            <a:r>
              <a:rPr lang="id-ID" dirty="0" smtClean="0"/>
              <a:t>Arus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169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0188"/>
            <a:ext cx="404347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88" y="2971800"/>
            <a:ext cx="4144412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2) UBN </a:t>
            </a:r>
            <a:r>
              <a:rPr lang="id-ID" dirty="0"/>
              <a:t>Penguat Arus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14800"/>
            <a:ext cx="507182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095625" cy="243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4343400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Blok A dengan pembebanan:</a:t>
            </a:r>
          </a:p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11</a:t>
            </a:r>
            <a:r>
              <a:rPr lang="id-ID" sz="2800" dirty="0" smtClean="0">
                <a:sym typeface="Symbol"/>
              </a:rPr>
              <a:t></a:t>
            </a:r>
            <a:r>
              <a:rPr lang="id-ID" sz="2800" i="1" dirty="0"/>
              <a:t>Z</a:t>
            </a:r>
            <a:r>
              <a:rPr lang="id-ID" sz="2800" i="1" baseline="-25000" dirty="0"/>
              <a:t>1</a:t>
            </a:r>
            <a:r>
              <a:rPr lang="id-ID" sz="2800" dirty="0"/>
              <a:t> + 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2</a:t>
            </a:r>
            <a:endParaRPr lang="id-ID" sz="2800" i="1" dirty="0" smtClean="0"/>
          </a:p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22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</a:t>
            </a:r>
            <a:r>
              <a:rPr lang="id-ID" sz="2800" dirty="0" smtClean="0"/>
              <a:t> </a:t>
            </a:r>
            <a:r>
              <a:rPr lang="id-ID" sz="2800" i="1" dirty="0" smtClean="0"/>
              <a:t>Z</a:t>
            </a:r>
            <a:r>
              <a:rPr lang="id-ID" sz="2800" i="1" baseline="-25000" dirty="0" smtClean="0"/>
              <a:t>1</a:t>
            </a:r>
            <a:r>
              <a:rPr lang="id-ID" sz="2800" i="1" dirty="0" smtClean="0"/>
              <a:t>//Z</a:t>
            </a:r>
            <a:r>
              <a:rPr lang="id-ID" sz="2800" i="1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83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2) UBN </a:t>
            </a:r>
            <a:r>
              <a:rPr lang="id-ID" dirty="0"/>
              <a:t>Penguat </a:t>
            </a:r>
            <a:r>
              <a:rPr lang="id-ID" dirty="0" smtClean="0"/>
              <a:t>Arus: </a:t>
            </a:r>
            <a:r>
              <a:rPr lang="id-ID" dirty="0" smtClean="0">
                <a:sym typeface="Symbol"/>
              </a:rPr>
              <a:t>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76866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219132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2" y="1143000"/>
            <a:ext cx="668972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259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76316"/>
            <a:ext cx="287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3) UBN </a:t>
            </a:r>
            <a:r>
              <a:rPr lang="id-ID" dirty="0"/>
              <a:t>Penguat </a:t>
            </a:r>
            <a:r>
              <a:rPr lang="id-ID" dirty="0" smtClean="0"/>
              <a:t>Trans-Konduktansi: </a:t>
            </a:r>
            <a:r>
              <a:rPr lang="id-ID" dirty="0"/>
              <a:t>Pembebanan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72950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756615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200"/>
            <a:ext cx="1502653" cy="98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3) UBN Penguat </a:t>
            </a:r>
            <a:r>
              <a:rPr lang="id-ID" dirty="0" smtClean="0"/>
              <a:t>Trans-Konduktansi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8250"/>
            <a:ext cx="6448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819400"/>
            <a:ext cx="317934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98" y="2876550"/>
            <a:ext cx="298590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3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3) UBN Penguat Trans-Konduktansi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90658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55364"/>
            <a:ext cx="36358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4343400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Blok A dengan pembebanan:</a:t>
            </a:r>
          </a:p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11</a:t>
            </a:r>
            <a:r>
              <a:rPr lang="id-ID" sz="2800" dirty="0" smtClean="0">
                <a:sym typeface="Symbol"/>
              </a:rPr>
              <a:t></a:t>
            </a:r>
            <a:r>
              <a:rPr lang="id-ID" sz="2800" i="1" dirty="0" smtClean="0"/>
              <a:t>Z</a:t>
            </a:r>
          </a:p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22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</a:t>
            </a:r>
            <a:r>
              <a:rPr lang="id-ID" sz="2800" dirty="0" smtClean="0"/>
              <a:t> </a:t>
            </a:r>
            <a:r>
              <a:rPr lang="id-ID" sz="2800" i="1" dirty="0" smtClean="0"/>
              <a:t>Z</a:t>
            </a:r>
            <a:endParaRPr lang="id-ID" sz="2800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760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3) UBN Penguat </a:t>
            </a:r>
            <a:r>
              <a:rPr lang="id-ID" dirty="0" smtClean="0"/>
              <a:t>Trans-Konduktansi: </a:t>
            </a:r>
            <a:r>
              <a:rPr lang="id-ID" dirty="0" smtClean="0">
                <a:sym typeface="Symbol"/>
              </a:rPr>
              <a:t>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334000" cy="274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6010824" cy="23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514600"/>
            <a:ext cx="20859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151327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7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4) </a:t>
            </a:r>
            <a:r>
              <a:rPr lang="id-ID" dirty="0"/>
              <a:t>UBN Penguat </a:t>
            </a:r>
            <a:r>
              <a:rPr lang="id-ID" dirty="0" smtClean="0"/>
              <a:t>Trans-Impedansi: </a:t>
            </a:r>
            <a:r>
              <a:rPr lang="id-ID" dirty="0"/>
              <a:t>Pembebanan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409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791736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1555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7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smtClean="0"/>
              <a:t>UBN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29600" cy="242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027944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id-ID" sz="2800" dirty="0" smtClean="0"/>
              <a:t> </a:t>
            </a:r>
            <a:r>
              <a:rPr lang="en-US" sz="2800" dirty="0" smtClean="0"/>
              <a:t>: </a:t>
            </a:r>
            <a:r>
              <a:rPr lang="en-US" sz="2800" i="1" dirty="0"/>
              <a:t>Open-loop Gain</a:t>
            </a:r>
            <a:r>
              <a:rPr lang="en-US" sz="2800" dirty="0"/>
              <a:t> (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).</a:t>
            </a:r>
          </a:p>
          <a:p>
            <a:r>
              <a:rPr lang="en-US" sz="2800" i="1" dirty="0" smtClean="0">
                <a:sym typeface="Symbol"/>
              </a:rPr>
              <a:t></a:t>
            </a:r>
            <a:r>
              <a:rPr lang="id-ID" sz="2800" i="1" dirty="0" smtClean="0">
                <a:sym typeface="Symbol"/>
              </a:rPr>
              <a:t> </a:t>
            </a:r>
            <a:r>
              <a:rPr lang="en-US" sz="2800" dirty="0" smtClean="0"/>
              <a:t>: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Umpan-balik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id-ID" sz="2800" dirty="0" smtClean="0"/>
              <a:t>biasanya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en-US" sz="2800" dirty="0" err="1"/>
              <a:t>pasif</a:t>
            </a:r>
            <a:r>
              <a:rPr lang="en-US" sz="2800" dirty="0"/>
              <a:t>).</a:t>
            </a:r>
          </a:p>
          <a:p>
            <a:endParaRPr lang="id-ID" sz="2800" dirty="0" smtClean="0"/>
          </a:p>
          <a:p>
            <a:r>
              <a:rPr lang="en-US" sz="2800" dirty="0" err="1" smtClean="0"/>
              <a:t>Sinyal</a:t>
            </a:r>
            <a:r>
              <a:rPr lang="en-US" sz="2800" dirty="0" smtClean="0"/>
              <a:t>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tegangan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arus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Rangkaian</a:t>
            </a:r>
            <a:r>
              <a:rPr lang="en-US" sz="2800" dirty="0"/>
              <a:t> 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i="1" dirty="0">
                <a:sym typeface="Symbol"/>
              </a:rPr>
              <a:t></a:t>
            </a:r>
            <a:r>
              <a:rPr lang="en-US" sz="2800" dirty="0" smtClean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unilateral (</a:t>
            </a:r>
            <a:r>
              <a:rPr lang="en-US" sz="2800" dirty="0" err="1"/>
              <a:t>searah</a:t>
            </a:r>
            <a:r>
              <a:rPr lang="en-US" sz="2800" dirty="0"/>
              <a:t> </a:t>
            </a:r>
            <a:r>
              <a:rPr lang="en-US" sz="2800" dirty="0" err="1"/>
              <a:t>panah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47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4) UBN Penguat </a:t>
            </a:r>
            <a:r>
              <a:rPr lang="id-ID" dirty="0" smtClean="0"/>
              <a:t>Trans-Impedansi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5722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8" y="3078480"/>
            <a:ext cx="745066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4) UBN Penguat Trans-Impedansi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32194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" y="4267200"/>
            <a:ext cx="41719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4309872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Blok A dengan pembebanan:</a:t>
            </a:r>
          </a:p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11</a:t>
            </a:r>
            <a:r>
              <a:rPr lang="id-ID" sz="2800" dirty="0" smtClean="0">
                <a:sym typeface="Symbol"/>
              </a:rPr>
              <a:t></a:t>
            </a:r>
            <a:r>
              <a:rPr lang="id-ID" sz="2800" i="1" dirty="0" smtClean="0"/>
              <a:t>Z</a:t>
            </a:r>
          </a:p>
          <a:p>
            <a:r>
              <a:rPr lang="id-ID" sz="2800" i="1" dirty="0" smtClean="0"/>
              <a:t>R</a:t>
            </a:r>
            <a:r>
              <a:rPr lang="id-ID" sz="2800" i="1" baseline="-25000" dirty="0" smtClean="0"/>
              <a:t>22</a:t>
            </a:r>
            <a:r>
              <a:rPr lang="id-ID" sz="2800" dirty="0" smtClean="0"/>
              <a:t> </a:t>
            </a:r>
            <a:r>
              <a:rPr lang="id-ID" sz="2800" dirty="0" smtClean="0">
                <a:sym typeface="Symbol"/>
              </a:rPr>
              <a:t></a:t>
            </a:r>
            <a:r>
              <a:rPr lang="id-ID" sz="2800" dirty="0" smtClean="0"/>
              <a:t> </a:t>
            </a:r>
            <a:r>
              <a:rPr lang="id-ID" sz="2800" i="1" dirty="0" smtClean="0"/>
              <a:t>Z</a:t>
            </a:r>
            <a:endParaRPr lang="id-ID" sz="2800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9157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4) UBN Penguat </a:t>
            </a:r>
            <a:r>
              <a:rPr lang="id-ID" dirty="0" smtClean="0"/>
              <a:t>Trans-Impedansi: </a:t>
            </a:r>
            <a:r>
              <a:rPr lang="id-ID" dirty="0" smtClean="0">
                <a:sym typeface="Symbol"/>
              </a:rPr>
              <a:t>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295400"/>
            <a:ext cx="65055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3657600"/>
            <a:ext cx="659578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342730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76875"/>
            <a:ext cx="21526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Nilai loop gain A</a:t>
                </a:r>
                <a:r>
                  <a:rPr lang="id-ID" dirty="0" smtClean="0">
                    <a:sym typeface="Symbol"/>
                  </a:rPr>
                  <a:t></a:t>
                </a:r>
                <a:r>
                  <a:rPr lang="id-ID" dirty="0" smtClean="0"/>
                  <a:t> dapat diperoleh dengan terlebih dahulu menganalisa blok A dan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/>
                        <a:sym typeface="Symbol"/>
                      </a:rPr>
                      <m:t></m:t>
                    </m:r>
                  </m:oMath>
                </a14:m>
                <a:r>
                  <a:rPr lang="id-ID" dirty="0" smtClean="0"/>
                  <a:t> secara terpisah.</a:t>
                </a:r>
              </a:p>
              <a:p>
                <a:r>
                  <a:rPr lang="id-ID" dirty="0" smtClean="0"/>
                  <a:t>Dalam menganalisa blok A, efek pembebanan rangkaian umpanbalik harus diperhitungkan.</a:t>
                </a:r>
              </a:p>
              <a:p>
                <a:r>
                  <a:rPr lang="id-ID" dirty="0" smtClean="0"/>
                  <a:t>Nilai </a:t>
                </a:r>
                <a:r>
                  <a:rPr lang="id-ID" dirty="0" smtClean="0">
                    <a:sym typeface="Symbol"/>
                  </a:rPr>
                  <a:t></a:t>
                </a:r>
                <a:r>
                  <a:rPr lang="id-ID" dirty="0" smtClean="0"/>
                  <a:t> sangat tergantung pada topologi UBN yang dipilih/ didesain.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2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6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UBN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9996"/>
            <a:ext cx="7239000" cy="21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51600"/>
            <a:ext cx="200077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61400"/>
            <a:ext cx="187636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239616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831747"/>
            <a:ext cx="468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 smtClean="0"/>
              <a:t>(Closed-loop) </a:t>
            </a:r>
            <a:r>
              <a:rPr lang="en-US" sz="2400" i="1" dirty="0" smtClean="0"/>
              <a:t>Gain</a:t>
            </a:r>
            <a:r>
              <a:rPr lang="id-ID" sz="2400" i="1" dirty="0" smtClean="0"/>
              <a:t> umpan-balik</a:t>
            </a:r>
            <a:r>
              <a:rPr lang="en-US" sz="2400" i="1" dirty="0" smtClean="0"/>
              <a:t>:</a:t>
            </a:r>
            <a:endParaRPr lang="en-US" sz="24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48336"/>
            <a:ext cx="2825073" cy="111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52800" y="43506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i="1" dirty="0" smtClean="0">
                <a:sym typeface="Symbol"/>
              </a:rPr>
              <a:t></a:t>
            </a:r>
            <a:r>
              <a:rPr lang="en-US" sz="2400" dirty="0" smtClean="0"/>
              <a:t>: </a:t>
            </a:r>
            <a:r>
              <a:rPr lang="en-US" sz="2400" dirty="0"/>
              <a:t>loop gain.</a:t>
            </a:r>
          </a:p>
          <a:p>
            <a:r>
              <a:rPr lang="en-US" sz="2400" dirty="0"/>
              <a:t>1+ </a:t>
            </a:r>
            <a:r>
              <a:rPr lang="en-US" sz="2400" dirty="0" smtClean="0"/>
              <a:t>A</a:t>
            </a:r>
            <a:r>
              <a:rPr lang="en-US" sz="2400" i="1" dirty="0" smtClean="0">
                <a:sym typeface="Symbol"/>
              </a:rPr>
              <a:t></a:t>
            </a:r>
            <a:r>
              <a:rPr lang="en-US" sz="2400" dirty="0" smtClean="0"/>
              <a:t>:  </a:t>
            </a:r>
            <a:r>
              <a:rPr lang="id-ID" sz="2400" dirty="0" smtClean="0"/>
              <a:t>nilai </a:t>
            </a:r>
            <a:r>
              <a:rPr lang="en-US" sz="2400" dirty="0" err="1" smtClean="0"/>
              <a:t>umpan-balik</a:t>
            </a:r>
            <a:r>
              <a:rPr lang="en-US" sz="2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624" y="5405735"/>
            <a:ext cx="582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Bila</a:t>
            </a:r>
            <a:r>
              <a:rPr lang="en-US" sz="2400" dirty="0"/>
              <a:t> A</a:t>
            </a:r>
            <a:r>
              <a:rPr lang="en-US" sz="2400" i="1" dirty="0">
                <a:sym typeface="Symbol"/>
              </a:rPr>
              <a:t> </a:t>
            </a:r>
            <a:r>
              <a:rPr lang="en-US" sz="2400" dirty="0" smtClean="0"/>
              <a:t>&gt;&gt; </a:t>
            </a:r>
            <a:r>
              <a:rPr lang="en-US" sz="2400" dirty="0"/>
              <a:t>1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 smtClean="0"/>
              <a:t>gain</a:t>
            </a:r>
            <a:r>
              <a:rPr lang="id-ID" sz="2400" i="1" dirty="0" smtClean="0"/>
              <a:t> umpan-balik</a:t>
            </a:r>
            <a:r>
              <a:rPr lang="en-US" sz="2400" dirty="0" smtClean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41993"/>
            <a:ext cx="1271990" cy="103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800" y="59508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P</a:t>
            </a:r>
            <a:r>
              <a:rPr lang="sv-SE" sz="2400" dirty="0" smtClean="0"/>
              <a:t>enguatan </a:t>
            </a:r>
            <a:r>
              <a:rPr lang="sv-SE" sz="2400" dirty="0"/>
              <a:t>hampir hanya ditentukan oleh rangkaian pasif </a:t>
            </a:r>
            <a:r>
              <a:rPr lang="sv-SE" sz="2400" i="1" dirty="0" smtClean="0">
                <a:sym typeface="Symbol"/>
              </a:rPr>
              <a:t></a:t>
            </a:r>
            <a:r>
              <a:rPr lang="sv-SE" sz="2400" i="1" dirty="0" smtClean="0"/>
              <a:t>,</a:t>
            </a:r>
            <a:r>
              <a:rPr lang="sv-SE" sz="2400" dirty="0" smtClean="0"/>
              <a:t> </a:t>
            </a:r>
            <a:r>
              <a:rPr lang="sv-SE" sz="2400" dirty="0"/>
              <a:t>di mana lebih akurat daripada rangkaian aktif.</a:t>
            </a:r>
          </a:p>
        </p:txBody>
      </p:sp>
    </p:spTree>
    <p:extLst>
      <p:ext uri="{BB962C8B-B14F-4D97-AF65-F5344CB8AC3E}">
        <p14:creationId xmlns:p14="http://schemas.microsoft.com/office/powerpoint/2010/main" val="11846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Prinsip kerja UBN: </a:t>
            </a:r>
            <a:r>
              <a:rPr lang="en-US" dirty="0" err="1" smtClean="0"/>
              <a:t>Penguat</a:t>
            </a:r>
            <a:r>
              <a:rPr lang="en-US" dirty="0" smtClean="0"/>
              <a:t> </a:t>
            </a:r>
            <a:r>
              <a:rPr lang="en-US" dirty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Penguat</a:t>
            </a:r>
            <a:r>
              <a:rPr lang="en-US" sz="2800" dirty="0"/>
              <a:t> A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dibangun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id-ID" sz="2800" dirty="0" smtClean="0"/>
              <a:t>erbasis</a:t>
            </a:r>
            <a:r>
              <a:rPr lang="en-US" sz="2800" dirty="0" smtClean="0"/>
              <a:t> </a:t>
            </a:r>
            <a:r>
              <a:rPr lang="en-US" sz="2800" dirty="0"/>
              <a:t>Op-Amp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mengkaskade</a:t>
            </a:r>
            <a:r>
              <a:rPr lang="en-US" sz="2800" dirty="0" smtClean="0"/>
              <a:t>/</a:t>
            </a:r>
            <a:r>
              <a:rPr lang="en-US" sz="2800" dirty="0" err="1" smtClean="0"/>
              <a:t>kaskode</a:t>
            </a:r>
            <a:r>
              <a:rPr lang="en-US" sz="2800" dirty="0" smtClean="0"/>
              <a:t> </a:t>
            </a:r>
            <a:r>
              <a:rPr lang="en-US" sz="2800" dirty="0" err="1" smtClean="0"/>
              <a:t>penguat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id-ID" sz="2800" dirty="0" smtClean="0"/>
              <a:t> (bertingkat)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5622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2667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Penguat dasar dapat dilihat sebagai blok dengan dua pasang terminal (input dan output). Tanda ‘+’ &amp; ‘-’ menunjukkan fasa.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43400"/>
            <a:ext cx="25527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62450"/>
            <a:ext cx="25527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Penguat</a:t>
            </a:r>
            <a:r>
              <a:rPr lang="en-US" dirty="0"/>
              <a:t> 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25527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05250"/>
            <a:ext cx="25527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90675"/>
            <a:ext cx="25527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05250"/>
            <a:ext cx="25527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Penguat</a:t>
            </a:r>
            <a:r>
              <a:rPr lang="en-US" dirty="0"/>
              <a:t>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Agar gain umpan-balik dapat didekati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320344"/>
            <a:ext cx="2744082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10" y="2320343"/>
            <a:ext cx="133346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038600" y="2860343"/>
            <a:ext cx="609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37338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maka nilai A harus besar. Penguat satu tingkat biasanya mempunyai A terbatas, sehingga biasanya digunakan penguat bertingkat.</a:t>
            </a:r>
          </a:p>
          <a:p>
            <a:r>
              <a:rPr lang="id-ID" sz="2800" b="1" dirty="0" smtClean="0"/>
              <a:t>Catatan</a:t>
            </a:r>
            <a:r>
              <a:rPr lang="id-ID" sz="2800" dirty="0" smtClean="0"/>
              <a:t>: </a:t>
            </a:r>
            <a:r>
              <a:rPr lang="id-ID" sz="2800" i="1" dirty="0" smtClean="0">
                <a:sym typeface="Symbol"/>
              </a:rPr>
              <a:t></a:t>
            </a:r>
            <a:r>
              <a:rPr lang="id-ID" sz="2800" dirty="0" smtClean="0">
                <a:sym typeface="Symbol"/>
              </a:rPr>
              <a:t> </a:t>
            </a:r>
            <a:r>
              <a:rPr lang="id-ID" sz="2800" dirty="0" smtClean="0"/>
              <a:t>ditetapkan diawal perancangan, tidak boleh diubah (mungkin perlu diubah untuk kompensasi di frekuensi tinggi).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8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906"/>
            <a:ext cx="568742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1) Topologi UBN: Penguat Tegangan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57800"/>
            <a:ext cx="86106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Topologi</a:t>
            </a:r>
            <a:r>
              <a:rPr lang="id-ID" dirty="0" smtClean="0"/>
              <a:t> UBN: SERIES - SHUNT</a:t>
            </a:r>
          </a:p>
          <a:p>
            <a:pPr lvl="1"/>
            <a:r>
              <a:rPr lang="id-ID" dirty="0" smtClean="0"/>
              <a:t>Input: </a:t>
            </a:r>
            <a:r>
              <a:rPr lang="id-ID" u="sng" dirty="0" smtClean="0"/>
              <a:t>Series</a:t>
            </a:r>
            <a:r>
              <a:rPr lang="id-ID" dirty="0" smtClean="0"/>
              <a:t> (voltage) mixing</a:t>
            </a:r>
          </a:p>
          <a:p>
            <a:pPr lvl="1"/>
            <a:r>
              <a:rPr lang="id-ID" dirty="0" smtClean="0"/>
              <a:t>Output: </a:t>
            </a:r>
            <a:r>
              <a:rPr lang="id-ID" u="sng" dirty="0" smtClean="0"/>
              <a:t>Shunt</a:t>
            </a:r>
            <a:r>
              <a:rPr lang="id-ID" dirty="0" smtClean="0"/>
              <a:t> (v</a:t>
            </a:r>
            <a:r>
              <a:rPr lang="en-US" dirty="0" err="1" smtClean="0"/>
              <a:t>oltage</a:t>
            </a:r>
            <a:r>
              <a:rPr lang="id-ID" dirty="0" smtClean="0"/>
              <a:t>)</a:t>
            </a:r>
            <a:r>
              <a:rPr lang="en-US" dirty="0" smtClean="0"/>
              <a:t> sampling</a:t>
            </a:r>
            <a:r>
              <a:rPr lang="id-ID" dirty="0" smtClean="0"/>
              <a:t> (ingat volt-meter)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5687426" y="1759803"/>
            <a:ext cx="3456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Sinyal</a:t>
            </a:r>
            <a:r>
              <a:rPr lang="en-US" sz="2400" dirty="0"/>
              <a:t> input: </a:t>
            </a:r>
            <a:r>
              <a:rPr lang="en-US" sz="2400" dirty="0" err="1"/>
              <a:t>Tegangan</a:t>
            </a:r>
            <a:r>
              <a:rPr lang="id-ID" sz="2400" dirty="0"/>
              <a:t>, </a:t>
            </a:r>
            <a:endParaRPr lang="id-ID" sz="2400" dirty="0" smtClean="0"/>
          </a:p>
          <a:p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/>
              <a:t>output: </a:t>
            </a:r>
            <a:r>
              <a:rPr lang="en-US" sz="2400" dirty="0" err="1" smtClean="0"/>
              <a:t>Tegangan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731143"/>
            <a:ext cx="2371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45568"/>
            <a:ext cx="2838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940943"/>
            <a:ext cx="20097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 Tel-U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SEE Tel-U Template v2</Template>
  <TotalTime>90</TotalTime>
  <Words>1108</Words>
  <Application>Microsoft Office PowerPoint</Application>
  <PresentationFormat>On-screen Show (4:3)</PresentationFormat>
  <Paragraphs>176</Paragraphs>
  <Slides>43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Symbol</vt:lpstr>
      <vt:lpstr>SEE Tel-U Template</vt:lpstr>
      <vt:lpstr>CorelDRAW</vt:lpstr>
      <vt:lpstr>Equation</vt:lpstr>
      <vt:lpstr>Visio</vt:lpstr>
      <vt:lpstr>Umpan-balik Negatif I:  Topologi Dasar</vt:lpstr>
      <vt:lpstr>Pendahuluan</vt:lpstr>
      <vt:lpstr>Pendahuluan</vt:lpstr>
      <vt:lpstr>Bangun Dasar UBN</vt:lpstr>
      <vt:lpstr>Bangun Dasar UBN</vt:lpstr>
      <vt:lpstr>Prinsip kerja UBN: Penguat A</vt:lpstr>
      <vt:lpstr>Penguat A</vt:lpstr>
      <vt:lpstr>Penguat A</vt:lpstr>
      <vt:lpstr>1) Topologi UBN: Penguat Tegangan</vt:lpstr>
      <vt:lpstr>1) UBN Penguat Tegangan</vt:lpstr>
      <vt:lpstr>Contoh</vt:lpstr>
      <vt:lpstr>2) Topologi UBN: Penguat Arus</vt:lpstr>
      <vt:lpstr>2) UBN Penguat Arus</vt:lpstr>
      <vt:lpstr>PowerPoint Presentation</vt:lpstr>
      <vt:lpstr>3) Topologi UBN: Penguat Trans-Konduktansi</vt:lpstr>
      <vt:lpstr>3) UBN Penguat Trans-Konduktansi</vt:lpstr>
      <vt:lpstr>Contoh :</vt:lpstr>
      <vt:lpstr>4) Topologi UBN: Penguat Trans-Impedansi/ Trans-Resistansi</vt:lpstr>
      <vt:lpstr>4) UBN Penguat Trans-Impedansi</vt:lpstr>
      <vt:lpstr>Contoh</vt:lpstr>
      <vt:lpstr>Kesimpulan I</vt:lpstr>
      <vt:lpstr>Umpan-balik Negatif II:  Loop Gain A</vt:lpstr>
      <vt:lpstr>Pendahuluan</vt:lpstr>
      <vt:lpstr>Menghitung Loop Gain A</vt:lpstr>
      <vt:lpstr>Mencari efek pembebanan rangkaian umpanbalik</vt:lpstr>
      <vt:lpstr>1) UBN Penguat Tegangan: Pembebanan </vt:lpstr>
      <vt:lpstr>1) UBN Penguat Tegangan</vt:lpstr>
      <vt:lpstr>1) UBN Penguat Tegangan</vt:lpstr>
      <vt:lpstr>1) UBN Penguat Tegangan</vt:lpstr>
      <vt:lpstr>1) UBN Penguat Tegangan: </vt:lpstr>
      <vt:lpstr>2) UBN Penguat Arus: Pembebanan </vt:lpstr>
      <vt:lpstr>2) UBN Penguat Arus</vt:lpstr>
      <vt:lpstr>2) UBN Penguat Arus</vt:lpstr>
      <vt:lpstr>2) UBN Penguat Arus: </vt:lpstr>
      <vt:lpstr>3) UBN Penguat Trans-Konduktansi: Pembebanan </vt:lpstr>
      <vt:lpstr>3) UBN Penguat Trans-Konduktansi</vt:lpstr>
      <vt:lpstr>3) UBN Penguat Trans-Konduktansi</vt:lpstr>
      <vt:lpstr>3) UBN Penguat Trans-Konduktansi: </vt:lpstr>
      <vt:lpstr>4) UBN Penguat Trans-Impedansi: Pembebanan </vt:lpstr>
      <vt:lpstr>4) UBN Penguat Trans-Impedansi</vt:lpstr>
      <vt:lpstr>4) UBN Penguat Trans-Impedansi</vt:lpstr>
      <vt:lpstr>4) UBN Penguat Trans-Impedansi: </vt:lpstr>
      <vt:lpstr>Kesimpulan 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</dc:creator>
  <cp:lastModifiedBy>Own</cp:lastModifiedBy>
  <cp:revision>9</cp:revision>
  <dcterms:created xsi:type="dcterms:W3CDTF">2016-09-21T02:05:08Z</dcterms:created>
  <dcterms:modified xsi:type="dcterms:W3CDTF">2016-09-28T08:08:37Z</dcterms:modified>
</cp:coreProperties>
</file>