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9" r:id="rId4"/>
    <p:sldId id="264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9" r:id="rId34"/>
    <p:sldId id="300" r:id="rId35"/>
    <p:sldId id="301" r:id="rId36"/>
    <p:sldId id="302" r:id="rId37"/>
    <p:sldId id="303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ED8C4-5C8D-4371-8D2F-46ECFCD531EA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2269C-194E-409C-828B-53A96DF18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391229-BA46-44F0-A277-EB98FB106F5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7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053AEE-617F-4BD1-947B-C38D73EC150C}" type="slidenum">
              <a:rPr lang="en-US" altLang="id-ID"/>
              <a:pPr>
                <a:spcBef>
                  <a:spcPct val="0"/>
                </a:spcBef>
              </a:pPr>
              <a:t>15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822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0C44F-DC51-4A79-8796-20FE70B43BBB}" type="slidenum">
              <a:rPr lang="en-US" altLang="id-ID"/>
              <a:pPr>
                <a:spcBef>
                  <a:spcPct val="0"/>
                </a:spcBef>
              </a:pPr>
              <a:t>16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530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4383C-1EAD-46F5-9365-EDCF15C1FF1B}" type="slidenum">
              <a:rPr lang="en-US" altLang="id-ID"/>
              <a:pPr>
                <a:spcBef>
                  <a:spcPct val="0"/>
                </a:spcBef>
              </a:pPr>
              <a:t>17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72249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3EFDC4-FA63-40D1-9A47-E1B195862BCA}" type="slidenum">
              <a:rPr lang="en-US" altLang="id-ID"/>
              <a:pPr>
                <a:spcBef>
                  <a:spcPct val="0"/>
                </a:spcBef>
              </a:pPr>
              <a:t>18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29229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840416-D981-42BE-9EDB-8F89AF7B0EF9}" type="slidenum">
              <a:rPr lang="en-US" altLang="id-ID"/>
              <a:pPr>
                <a:spcBef>
                  <a:spcPct val="0"/>
                </a:spcBef>
              </a:pPr>
              <a:t>19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5773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7B4A0-C262-4FA6-BF90-8F2942889B12}" type="slidenum">
              <a:rPr lang="en-US" altLang="id-ID" smtClean="0"/>
              <a:pPr>
                <a:spcBef>
                  <a:spcPct val="0"/>
                </a:spcBef>
              </a:pPr>
              <a:t>20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3938363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32B062-8DA3-477E-84BF-AFBC87E43552}" type="slidenum">
              <a:rPr lang="en-US" altLang="id-ID" smtClean="0"/>
              <a:pPr>
                <a:spcBef>
                  <a:spcPct val="0"/>
                </a:spcBef>
              </a:pPr>
              <a:t>21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1695263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B7C0C4-AA71-4284-918C-72D3D89B9026}" type="slidenum">
              <a:rPr lang="en-US" altLang="id-ID" smtClean="0"/>
              <a:pPr>
                <a:spcBef>
                  <a:spcPct val="0"/>
                </a:spcBef>
              </a:pPr>
              <a:t>22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4082620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1EC54-AD55-4ADA-9089-7651F1F14C8F}" type="slidenum">
              <a:rPr lang="en-US" altLang="id-ID" smtClean="0"/>
              <a:pPr>
                <a:spcBef>
                  <a:spcPct val="0"/>
                </a:spcBef>
              </a:pPr>
              <a:t>23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2758940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14FDA3-D6F0-47FD-9CE9-58AF7BCBFDAE}" type="slidenum">
              <a:rPr lang="en-US" altLang="id-ID" smtClean="0"/>
              <a:pPr>
                <a:spcBef>
                  <a:spcPct val="0"/>
                </a:spcBef>
              </a:pPr>
              <a:t>24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172118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2EC33-2020-489C-900B-A472E112ECD2}" type="slidenum">
              <a:rPr lang="en-US" altLang="id-ID"/>
              <a:pPr>
                <a:spcBef>
                  <a:spcPct val="0"/>
                </a:spcBef>
              </a:pPr>
              <a:t>5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69748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0C768-ED2A-4FB0-ADF0-717D50C270F8}" type="slidenum">
              <a:rPr lang="en-US" altLang="id-ID" smtClean="0"/>
              <a:pPr>
                <a:spcBef>
                  <a:spcPct val="0"/>
                </a:spcBef>
              </a:pPr>
              <a:t>25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2832457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79F666-CF64-4984-B65C-344FC0966AFF}" type="slidenum">
              <a:rPr lang="en-US" altLang="id-ID" smtClean="0"/>
              <a:pPr>
                <a:spcBef>
                  <a:spcPct val="0"/>
                </a:spcBef>
              </a:pPr>
              <a:t>26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1052170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8E1BBC-A62A-483F-86E1-A8D1CD415F5E}" type="slidenum">
              <a:rPr lang="en-US" altLang="id-ID"/>
              <a:pPr>
                <a:spcBef>
                  <a:spcPct val="0"/>
                </a:spcBef>
              </a:pPr>
              <a:t>27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03873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207BB1-4678-4CC7-BFE8-9CCBC47FDAFD}" type="slidenum">
              <a:rPr lang="en-US" altLang="id-ID"/>
              <a:pPr>
                <a:spcBef>
                  <a:spcPct val="0"/>
                </a:spcBef>
              </a:pPr>
              <a:t>28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42173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B54ECC-5961-4A1F-A14B-323DE199AE27}" type="slidenum">
              <a:rPr lang="en-US" altLang="id-ID"/>
              <a:pPr>
                <a:spcBef>
                  <a:spcPct val="0"/>
                </a:spcBef>
              </a:pPr>
              <a:t>29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6240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0C9B05-65AF-423D-95F7-8112EA4E6D1F}" type="slidenum">
              <a:rPr lang="en-US" altLang="id-ID"/>
              <a:pPr>
                <a:spcBef>
                  <a:spcPct val="0"/>
                </a:spcBef>
              </a:pPr>
              <a:t>30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65089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3CF33A-7A67-458F-A4C1-3F97DCC43FC6}" type="slidenum">
              <a:rPr lang="en-US" altLang="id-ID"/>
              <a:pPr>
                <a:spcBef>
                  <a:spcPct val="0"/>
                </a:spcBef>
              </a:pPr>
              <a:t>31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12963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CC5631-9A90-468C-B0A2-2A273F2D6814}" type="slidenum">
              <a:rPr lang="en-US" altLang="id-ID"/>
              <a:pPr>
                <a:spcBef>
                  <a:spcPct val="0"/>
                </a:spcBef>
              </a:pPr>
              <a:t>32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59943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192705-0287-455C-8B1E-52A3F2D8A575}" type="slidenum">
              <a:rPr lang="en-US" altLang="id-ID"/>
              <a:pPr>
                <a:spcBef>
                  <a:spcPct val="0"/>
                </a:spcBef>
              </a:pPr>
              <a:t>33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304723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A6EB1-EE78-45F5-9871-EE17BBCF1D4C}" type="slidenum">
              <a:rPr lang="en-US" altLang="id-ID"/>
              <a:pPr>
                <a:spcBef>
                  <a:spcPct val="0"/>
                </a:spcBef>
              </a:pPr>
              <a:t>34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2570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E6DAA9-711F-42EA-BD1E-23FAF71AEB8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60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A5075-037B-44E0-8A4F-7EB4D4EC087E}" type="slidenum">
              <a:rPr lang="en-US" altLang="id-ID"/>
              <a:pPr>
                <a:spcBef>
                  <a:spcPct val="0"/>
                </a:spcBef>
              </a:pPr>
              <a:t>35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41478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0435C-C321-4A4F-85A6-D66D294975BD}" type="slidenum">
              <a:rPr lang="en-US" altLang="id-ID"/>
              <a:pPr>
                <a:spcBef>
                  <a:spcPct val="0"/>
                </a:spcBef>
              </a:pPr>
              <a:t>36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56082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E61416-EC3F-4A00-958D-D5DA1484334C}" type="slidenum">
              <a:rPr lang="en-US" altLang="id-ID"/>
              <a:pPr>
                <a:spcBef>
                  <a:spcPct val="0"/>
                </a:spcBef>
              </a:pPr>
              <a:t>37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27759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CC86DC-5A2C-4027-B574-381FB0245CB3}" type="slidenum">
              <a:rPr lang="en-US" altLang="id-ID" smtClean="0"/>
              <a:pPr>
                <a:spcBef>
                  <a:spcPct val="0"/>
                </a:spcBef>
              </a:pPr>
              <a:t>38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4024162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CCF0CE-6B1E-4EBB-AF7E-5C6A17E26CA7}" type="slidenum">
              <a:rPr lang="en-US" altLang="id-ID" smtClean="0"/>
              <a:pPr>
                <a:spcBef>
                  <a:spcPct val="0"/>
                </a:spcBef>
              </a:pPr>
              <a:t>39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1225569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8EB8D-D843-4B62-90B2-EB1EBDB0FAFF}" type="slidenum">
              <a:rPr lang="en-US" altLang="id-ID" smtClean="0"/>
              <a:pPr>
                <a:spcBef>
                  <a:spcPct val="0"/>
                </a:spcBef>
              </a:pPr>
              <a:t>40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1581666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68DF1A-0AA4-4C5A-9C59-6E47A5456C42}" type="slidenum">
              <a:rPr lang="en-US" altLang="id-ID" smtClean="0"/>
              <a:pPr>
                <a:spcBef>
                  <a:spcPct val="0"/>
                </a:spcBef>
              </a:pPr>
              <a:t>41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21806059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0159D2-200B-403F-A063-0D3C580AB96B}" type="slidenum">
              <a:rPr lang="en-US" altLang="id-ID" smtClean="0"/>
              <a:pPr>
                <a:spcBef>
                  <a:spcPct val="0"/>
                </a:spcBef>
              </a:pPr>
              <a:t>42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18904513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DA1623-0644-40D4-9EC6-308B27EE25B1}" type="slidenum">
              <a:rPr lang="en-US" altLang="id-ID" smtClean="0"/>
              <a:pPr>
                <a:spcBef>
                  <a:spcPct val="0"/>
                </a:spcBef>
              </a:pPr>
              <a:t>44</a:t>
            </a:fld>
            <a:endParaRPr lang="en-US" altLang="id-ID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id-ID" smtClean="0">
                <a:latin typeface="Arial" panose="020B0604020202020204" pitchFamily="34" charset="0"/>
                <a:cs typeface="Arial" panose="020B0604020202020204" pitchFamily="34" charset="0"/>
              </a:rPr>
              <a:t>re=1/gm</a:t>
            </a:r>
          </a:p>
        </p:txBody>
      </p:sp>
    </p:spTree>
    <p:extLst>
      <p:ext uri="{BB962C8B-B14F-4D97-AF65-F5344CB8AC3E}">
        <p14:creationId xmlns:p14="http://schemas.microsoft.com/office/powerpoint/2010/main" val="28927516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C128B9-4032-4AA1-AAAD-3EBE448EB6B5}" type="slidenum">
              <a:rPr lang="en-US" altLang="id-ID" smtClean="0"/>
              <a:pPr>
                <a:spcBef>
                  <a:spcPct val="0"/>
                </a:spcBef>
              </a:pPr>
              <a:t>45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373334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3F601A-1669-403E-9369-AD729208A7D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029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A7FE9C-74F8-49C7-A1C8-16A0A9A5B22C}" type="slidenum">
              <a:rPr lang="en-US" altLang="id-ID" smtClean="0"/>
              <a:pPr>
                <a:spcBef>
                  <a:spcPct val="0"/>
                </a:spcBef>
              </a:pPr>
              <a:t>46</a:t>
            </a:fld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340089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005E4D-84D4-4B3F-9032-EB3CD8DBAEBB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64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A9D7DF-5616-4DE2-BB19-F5514542414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571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565AB2-C2C4-4328-8975-B68E7C0D3A2F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0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13F3A5-6926-4BC4-B513-79C518B9932D}" type="slidenum">
              <a:rPr lang="en-US" altLang="id-ID"/>
              <a:pPr>
                <a:spcBef>
                  <a:spcPct val="0"/>
                </a:spcBef>
              </a:pPr>
              <a:t>13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1085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2EC33-2020-489C-900B-A472E112ECD2}" type="slidenum">
              <a:rPr lang="en-US" altLang="id-ID"/>
              <a:pPr>
                <a:spcBef>
                  <a:spcPct val="0"/>
                </a:spcBef>
              </a:pPr>
              <a:t>14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2174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3"/>
            <a:ext cx="7772400" cy="230425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2108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39799"/>
            <a:ext cx="1971675" cy="52371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39799"/>
            <a:ext cx="5800725" cy="5237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458032"/>
          </a:xfrm>
        </p:spPr>
        <p:txBody>
          <a:bodyPr>
            <a:no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41433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4000"/>
            <a:ext cx="38862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0"/>
            <a:ext cx="38862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4400"/>
            <a:ext cx="7886700" cy="7762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0080"/>
            <a:ext cx="7886700" cy="42068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988"/>
              </p:ext>
            </p:extLst>
          </p:nvPr>
        </p:nvGraphicFramePr>
        <p:xfrm>
          <a:off x="-12700" y="6249988"/>
          <a:ext cx="91567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14" imgW="6841112" imgH="478322" progId="">
                  <p:embed/>
                </p:oleObj>
              </mc:Choice>
              <mc:Fallback>
                <p:oleObj name="CorelDRAW" r:id="rId14" imgW="6841112" imgH="478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6249988"/>
                        <a:ext cx="91567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08720"/>
            <a:ext cx="78867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50352"/>
            <a:ext cx="7886700" cy="462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463" y="63531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22742"/>
              </p:ext>
            </p:extLst>
          </p:nvPr>
        </p:nvGraphicFramePr>
        <p:xfrm>
          <a:off x="212110" y="157162"/>
          <a:ext cx="1551578" cy="53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orelDRAW" r:id="rId16" imgW="1293557" imgH="445660" progId="">
                  <p:embed/>
                </p:oleObj>
              </mc:Choice>
              <mc:Fallback>
                <p:oleObj name="CorelDRAW" r:id="rId16" imgW="1293557" imgH="4456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10" y="157162"/>
                        <a:ext cx="1551578" cy="534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100013"/>
          </a:xfrm>
          <a:prstGeom prst="rect">
            <a:avLst/>
          </a:prstGeom>
          <a:solidFill>
            <a:srgbClr val="ED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812704"/>
            <a:ext cx="9144000" cy="27432"/>
          </a:xfrm>
          <a:prstGeom prst="rect">
            <a:avLst/>
          </a:prstGeom>
          <a:solidFill>
            <a:srgbClr val="ED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340000" cy="6058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Bab 1</a:t>
            </a:r>
            <a:br>
              <a:rPr lang="en-US" dirty="0" smtClean="0"/>
            </a:b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Mohamad </a:t>
            </a:r>
            <a:r>
              <a:rPr lang="en-US" dirty="0" err="1" smtClean="0"/>
              <a:t>Ramdhani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Penguat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Common Base </a:t>
            </a:r>
            <a:r>
              <a:rPr lang="en-US" altLang="en-US" dirty="0" smtClean="0"/>
              <a:t>(BJT)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524000"/>
            <a:ext cx="468153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5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Penguat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Common Collector </a:t>
            </a:r>
            <a:r>
              <a:rPr lang="en-US" altLang="en-US" dirty="0" smtClean="0"/>
              <a:t>(BJT)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2100"/>
            <a:ext cx="67056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00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Tinggi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id-ID" dirty="0" smtClean="0"/>
              <a:t>Transistor </a:t>
            </a:r>
            <a:r>
              <a:rPr lang="en-US" altLang="id-ID" dirty="0" err="1"/>
              <a:t>memiliki</a:t>
            </a:r>
            <a:r>
              <a:rPr lang="en-US" altLang="id-ID" dirty="0"/>
              <a:t> </a:t>
            </a:r>
            <a:r>
              <a:rPr lang="en-US" altLang="id-ID" dirty="0" err="1"/>
              <a:t>kapasitansi</a:t>
            </a:r>
            <a:r>
              <a:rPr lang="en-US" altLang="id-ID" dirty="0"/>
              <a:t> internal </a:t>
            </a:r>
            <a:r>
              <a:rPr lang="en-US" altLang="id-ID" dirty="0" err="1"/>
              <a:t>karena</a:t>
            </a:r>
            <a:r>
              <a:rPr lang="en-US" altLang="id-ID" dirty="0"/>
              <a:t> </a:t>
            </a:r>
            <a:r>
              <a:rPr lang="en-US" altLang="id-ID" dirty="0" err="1"/>
              <a:t>struktur</a:t>
            </a:r>
            <a:r>
              <a:rPr lang="en-US" altLang="id-ID" dirty="0"/>
              <a:t> </a:t>
            </a:r>
            <a:r>
              <a:rPr lang="en-US" altLang="id-ID" dirty="0" err="1"/>
              <a:t>fisiknya</a:t>
            </a:r>
            <a:endParaRPr lang="en-US" alt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id-ID" dirty="0" err="1"/>
              <a:t>Nilai</a:t>
            </a:r>
            <a:r>
              <a:rPr lang="en-US" altLang="id-ID" dirty="0"/>
              <a:t> </a:t>
            </a:r>
            <a:r>
              <a:rPr lang="en-US" altLang="id-ID" dirty="0" err="1"/>
              <a:t>kapasitansi</a:t>
            </a:r>
            <a:r>
              <a:rPr lang="en-US" altLang="id-ID" dirty="0"/>
              <a:t> </a:t>
            </a:r>
            <a:r>
              <a:rPr lang="en-US" altLang="id-ID" dirty="0" err="1"/>
              <a:t>ini</a:t>
            </a:r>
            <a:r>
              <a:rPr lang="en-US" altLang="id-ID" dirty="0"/>
              <a:t> </a:t>
            </a:r>
            <a:r>
              <a:rPr lang="en-US" altLang="id-ID" dirty="0" err="1"/>
              <a:t>sangat</a:t>
            </a:r>
            <a:r>
              <a:rPr lang="en-US" altLang="id-ID" dirty="0"/>
              <a:t> </a:t>
            </a:r>
            <a:r>
              <a:rPr lang="en-US" altLang="id-ID" dirty="0" err="1"/>
              <a:t>kecil</a:t>
            </a:r>
            <a:r>
              <a:rPr lang="en-US" altLang="id-ID" dirty="0"/>
              <a:t> (</a:t>
            </a:r>
            <a:r>
              <a:rPr lang="en-US" altLang="id-ID" dirty="0" err="1"/>
              <a:t>dalam</a:t>
            </a:r>
            <a:r>
              <a:rPr lang="en-US" altLang="id-ID" dirty="0"/>
              <a:t> pF) </a:t>
            </a:r>
            <a:r>
              <a:rPr lang="en-US" altLang="id-ID" dirty="0" err="1"/>
              <a:t>sehingga</a:t>
            </a:r>
            <a:r>
              <a:rPr lang="en-US" altLang="id-ID" dirty="0"/>
              <a:t> </a:t>
            </a:r>
            <a:r>
              <a:rPr lang="en-US" altLang="id-ID" dirty="0" err="1"/>
              <a:t>kecenderungannya</a:t>
            </a:r>
            <a:r>
              <a:rPr lang="en-US" altLang="id-ID" dirty="0"/>
              <a:t> </a:t>
            </a:r>
            <a:r>
              <a:rPr lang="en-US" altLang="id-ID" dirty="0" err="1"/>
              <a:t>nilai</a:t>
            </a:r>
            <a:r>
              <a:rPr lang="en-US" altLang="id-ID" dirty="0"/>
              <a:t> </a:t>
            </a:r>
            <a:r>
              <a:rPr lang="en-US" altLang="id-ID" dirty="0" err="1"/>
              <a:t>impedansinya</a:t>
            </a:r>
            <a:r>
              <a:rPr lang="en-US" altLang="id-ID" dirty="0"/>
              <a:t> </a:t>
            </a:r>
            <a:r>
              <a:rPr lang="en-US" altLang="id-ID" dirty="0" err="1"/>
              <a:t>sangat</a:t>
            </a:r>
            <a:r>
              <a:rPr lang="en-US" altLang="id-ID" dirty="0"/>
              <a:t> </a:t>
            </a:r>
            <a:r>
              <a:rPr lang="en-US" altLang="id-ID" dirty="0" err="1"/>
              <a:t>besar</a:t>
            </a:r>
            <a:r>
              <a:rPr lang="en-US" altLang="id-ID" dirty="0"/>
              <a:t> (</a:t>
            </a:r>
            <a:r>
              <a:rPr lang="en-US" altLang="id-ID" dirty="0" err="1"/>
              <a:t>rangkaian</a:t>
            </a:r>
            <a:r>
              <a:rPr lang="en-US" altLang="id-ID" dirty="0"/>
              <a:t> </a:t>
            </a:r>
            <a:r>
              <a:rPr lang="en-US" altLang="id-ID" dirty="0" err="1"/>
              <a:t>terbuka</a:t>
            </a:r>
            <a:r>
              <a:rPr lang="en-US" altLang="id-ID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id-ID" dirty="0" err="1"/>
              <a:t>Jika</a:t>
            </a:r>
            <a:r>
              <a:rPr lang="en-US" altLang="id-ID" dirty="0"/>
              <a:t> </a:t>
            </a:r>
            <a:r>
              <a:rPr lang="en-US" altLang="id-ID" dirty="0" err="1"/>
              <a:t>impedansi</a:t>
            </a:r>
            <a:r>
              <a:rPr lang="en-US" altLang="id-ID" dirty="0"/>
              <a:t> </a:t>
            </a:r>
            <a:r>
              <a:rPr lang="en-US" altLang="id-ID" dirty="0" err="1"/>
              <a:t>ini</a:t>
            </a:r>
            <a:r>
              <a:rPr lang="en-US" altLang="id-ID" dirty="0"/>
              <a:t> </a:t>
            </a:r>
            <a:r>
              <a:rPr lang="en-US" altLang="id-ID" dirty="0" err="1"/>
              <a:t>dipengaruhi</a:t>
            </a:r>
            <a:r>
              <a:rPr lang="en-US" altLang="id-ID" dirty="0"/>
              <a:t> </a:t>
            </a:r>
            <a:r>
              <a:rPr lang="en-US" altLang="id-ID" dirty="0" err="1"/>
              <a:t>oleh</a:t>
            </a:r>
            <a:r>
              <a:rPr lang="en-US" altLang="id-ID" dirty="0"/>
              <a:t> </a:t>
            </a:r>
            <a:r>
              <a:rPr lang="en-US" altLang="id-ID" dirty="0" err="1"/>
              <a:t>frekuensi</a:t>
            </a:r>
            <a:r>
              <a:rPr lang="en-US" altLang="id-ID" dirty="0"/>
              <a:t> </a:t>
            </a:r>
            <a:r>
              <a:rPr lang="en-US" altLang="id-ID" dirty="0" err="1"/>
              <a:t>maka</a:t>
            </a:r>
            <a:r>
              <a:rPr lang="en-US" altLang="id-ID" dirty="0"/>
              <a:t> </a:t>
            </a:r>
            <a:r>
              <a:rPr lang="en-US" altLang="id-ID" dirty="0" err="1"/>
              <a:t>akan</a:t>
            </a:r>
            <a:r>
              <a:rPr lang="en-US" altLang="id-ID" dirty="0"/>
              <a:t> </a:t>
            </a:r>
            <a:r>
              <a:rPr lang="en-US" altLang="id-ID" dirty="0" err="1"/>
              <a:t>berpengaruh</a:t>
            </a:r>
            <a:r>
              <a:rPr lang="en-US" altLang="id-ID" dirty="0"/>
              <a:t> juga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penguatan</a:t>
            </a:r>
            <a:r>
              <a:rPr lang="en-US" altLang="id-ID" dirty="0"/>
              <a:t> </a:t>
            </a:r>
            <a:r>
              <a:rPr lang="en-US" altLang="id-ID" dirty="0" smtClean="0"/>
              <a:t>transistor</a:t>
            </a:r>
            <a:endParaRPr lang="en-US" alt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id-ID" dirty="0"/>
              <a:t>Internal </a:t>
            </a:r>
            <a:r>
              <a:rPr lang="en-US" altLang="id-ID" dirty="0" err="1"/>
              <a:t>kapasitansi</a:t>
            </a:r>
            <a:r>
              <a:rPr lang="en-US" altLang="id-ID" dirty="0"/>
              <a:t> </a:t>
            </a:r>
            <a:r>
              <a:rPr lang="en-US" altLang="id-ID" dirty="0" err="1"/>
              <a:t>hanya</a:t>
            </a:r>
            <a:r>
              <a:rPr lang="en-US" altLang="id-ID" dirty="0"/>
              <a:t> </a:t>
            </a:r>
            <a:r>
              <a:rPr lang="en-US" altLang="id-ID" dirty="0" err="1"/>
              <a:t>berlaku</a:t>
            </a:r>
            <a:r>
              <a:rPr lang="en-US" altLang="id-ID" dirty="0"/>
              <a:t> </a:t>
            </a:r>
            <a:r>
              <a:rPr lang="en-US" altLang="id-ID" dirty="0" err="1"/>
              <a:t>jika</a:t>
            </a:r>
            <a:r>
              <a:rPr lang="en-US" altLang="id-ID" dirty="0"/>
              <a:t> </a:t>
            </a:r>
            <a:r>
              <a:rPr lang="en-US" altLang="id-ID" dirty="0" err="1"/>
              <a:t>diberikan</a:t>
            </a:r>
            <a:r>
              <a:rPr lang="en-US" altLang="id-ID" dirty="0"/>
              <a:t> </a:t>
            </a:r>
            <a:r>
              <a:rPr lang="en-US" altLang="id-ID" dirty="0" err="1"/>
              <a:t>frekuensi</a:t>
            </a:r>
            <a:r>
              <a:rPr lang="en-US" altLang="id-ID" dirty="0"/>
              <a:t> </a:t>
            </a:r>
            <a:r>
              <a:rPr lang="en-US" altLang="id-ID" dirty="0" err="1"/>
              <a:t>tinggi</a:t>
            </a:r>
            <a:r>
              <a:rPr lang="en-US" altLang="id-ID" dirty="0"/>
              <a:t>, </a:t>
            </a:r>
            <a:r>
              <a:rPr lang="en-US" altLang="id-ID" dirty="0" err="1"/>
              <a:t>karena</a:t>
            </a:r>
            <a:r>
              <a:rPr lang="en-US" altLang="id-ID" dirty="0"/>
              <a:t> </a:t>
            </a:r>
            <a:r>
              <a:rPr lang="en-US" altLang="id-ID" dirty="0" err="1"/>
              <a:t>impedansi</a:t>
            </a:r>
            <a:r>
              <a:rPr lang="en-US" altLang="id-ID" dirty="0"/>
              <a:t> </a:t>
            </a:r>
            <a:r>
              <a:rPr lang="en-US" altLang="id-ID" dirty="0" err="1"/>
              <a:t>menjadi</a:t>
            </a:r>
            <a:r>
              <a:rPr lang="en-US" altLang="id-ID" dirty="0"/>
              <a:t> </a:t>
            </a:r>
            <a:r>
              <a:rPr lang="en-US" altLang="id-ID" dirty="0" err="1"/>
              <a:t>turun</a:t>
            </a:r>
            <a:endParaRPr lang="en-US" alt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54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800" smtClean="0"/>
              <a:t>Model FET pada Frekuensi Tinggi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400800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35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Penguat 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d-ID" altLang="id-ID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4770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9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Respon Frekuensi Tinggi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3400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056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Dalil Miller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d-ID" altLang="id-ID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800">
              <a:latin typeface="Arial" panose="020B0604020202020204" pitchFamily="34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52970"/>
              </p:ext>
            </p:extLst>
          </p:nvPr>
        </p:nvGraphicFramePr>
        <p:xfrm>
          <a:off x="3886200" y="76200"/>
          <a:ext cx="1828800" cy="206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Visio" r:id="rId4" imgW="1737741" imgH="1955292" progId="Visio.Drawing.11">
                  <p:embed/>
                </p:oleObj>
              </mc:Choice>
              <mc:Fallback>
                <p:oleObj name="Visio" r:id="rId4" imgW="1737741" imgH="195529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76200"/>
                        <a:ext cx="1828800" cy="2060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6553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632460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2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graphicFrame>
        <p:nvGraphicFramePr>
          <p:cNvPr id="2355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27063" y="3335338"/>
          <a:ext cx="7050087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4" imgW="4064000" imgH="1663700" progId="Equation.3">
                  <p:embed/>
                </p:oleObj>
              </mc:Choice>
              <mc:Fallback>
                <p:oleObj name="Equation" r:id="rId4" imgW="4064000" imgH="1663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3335338"/>
                        <a:ext cx="7050087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8486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>
          <a:xfrm>
            <a:off x="628650" y="1670720"/>
            <a:ext cx="7886700" cy="414338"/>
          </a:xfrm>
        </p:spPr>
        <p:txBody>
          <a:bodyPr/>
          <a:lstStyle/>
          <a:p>
            <a:pPr eaLnBrk="1" hangingPunct="1"/>
            <a:endParaRPr lang="id-ID" altLang="id-ID" smtClean="0"/>
          </a:p>
        </p:txBody>
      </p:sp>
      <p:graphicFrame>
        <p:nvGraphicFramePr>
          <p:cNvPr id="25603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541953"/>
              </p:ext>
            </p:extLst>
          </p:nvPr>
        </p:nvGraphicFramePr>
        <p:xfrm>
          <a:off x="304800" y="1066800"/>
          <a:ext cx="8686800" cy="49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4025900" imgH="2311400" progId="Equation.3">
                  <p:embed/>
                </p:oleObj>
              </mc:Choice>
              <mc:Fallback>
                <p:oleObj name="Equation" r:id="rId4" imgW="4025900" imgH="2311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686800" cy="498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46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input </a:t>
            </a:r>
            <a:r>
              <a:rPr lang="en-US" dirty="0" smtClean="0"/>
              <a:t>sinusoidal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 smtClean="0"/>
              <a:t>bervariasi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sinusoida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://1.bp.blogspot.com/-w_onitZ1AUI/U0Jum-X4EPI/AAAAAAAAACs/y_5oqrow74g/s1600/Proses+respon+frekuen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4739292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800" smtClean="0"/>
              <a:t>Model BJT pada Frekuensi Tinggi</a:t>
            </a:r>
          </a:p>
        </p:txBody>
      </p:sp>
      <p:graphicFrame>
        <p:nvGraphicFramePr>
          <p:cNvPr id="7171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2270949"/>
              </p:ext>
            </p:extLst>
          </p:nvPr>
        </p:nvGraphicFramePr>
        <p:xfrm>
          <a:off x="685800" y="4240213"/>
          <a:ext cx="2590800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4" imgW="1104900" imgH="889000" progId="Equation.3">
                  <p:embed/>
                </p:oleObj>
              </mc:Choice>
              <mc:Fallback>
                <p:oleObj name="Equation" r:id="rId4" imgW="1104900" imgH="889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40213"/>
                        <a:ext cx="2590800" cy="208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6172200" y="3405188"/>
          <a:ext cx="99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6" imgW="990600" imgH="914400" progId="Equation.3">
                  <p:embed/>
                </p:oleObj>
              </mc:Choice>
              <mc:Fallback>
                <p:oleObj name="Equation" r:id="rId6" imgW="99060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405188"/>
                        <a:ext cx="990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2818"/>
            <a:ext cx="7620000" cy="295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Penguat 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d-ID" altLang="id-ID" dirty="0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096000" cy="4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2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Respon Frekuensi Tinggi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d-ID" altLang="id-ID" dirty="0" smtClean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7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3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Dalil Miller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d-ID" altLang="id-ID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800">
              <a:latin typeface="Arial" panose="020B0604020202020204" pitchFamily="34" charset="0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164350"/>
              </p:ext>
            </p:extLst>
          </p:nvPr>
        </p:nvGraphicFramePr>
        <p:xfrm>
          <a:off x="4038600" y="304800"/>
          <a:ext cx="1893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Visio" r:id="rId4" imgW="1737741" imgH="1955292" progId="Visio.Drawing.11">
                  <p:embed/>
                </p:oleObj>
              </mc:Choice>
              <mc:Fallback>
                <p:oleObj name="Visio" r:id="rId4" imgW="1737741" imgH="195529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4800"/>
                        <a:ext cx="1893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6553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632460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graphicFrame>
        <p:nvGraphicFramePr>
          <p:cNvPr id="2560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4800" y="2868613"/>
          <a:ext cx="7467600" cy="398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4" imgW="3708400" imgH="1981200" progId="Equation.3">
                  <p:embed/>
                </p:oleObj>
              </mc:Choice>
              <mc:Fallback>
                <p:oleObj name="Equation" r:id="rId4" imgW="3708400" imgH="198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68613"/>
                        <a:ext cx="7467600" cy="398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172200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graphicFrame>
        <p:nvGraphicFramePr>
          <p:cNvPr id="27651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28600" y="457200"/>
          <a:ext cx="8685213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4" imgW="4064000" imgH="2235200" progId="Equation.3">
                  <p:embed/>
                </p:oleObj>
              </mc:Choice>
              <mc:Fallback>
                <p:oleObj name="Equation" r:id="rId4" imgW="4064000" imgH="2235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685213" cy="477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3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Respon Frekuensi Rendah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1300"/>
            <a:ext cx="629602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Analisis sama seperti sinyal ac kecil dengan asumsi r</a:t>
            </a:r>
            <a:r>
              <a:rPr lang="en-US" altLang="id-ID" sz="2400" smtClean="0"/>
              <a:t>d</a:t>
            </a:r>
            <a:r>
              <a:rPr lang="en-US" altLang="id-ID" smtClean="0"/>
              <a:t> diabaikan karena pengaruh frekuensi rendah sangat tidak signifikan terhadap r</a:t>
            </a:r>
            <a:r>
              <a:rPr lang="en-US" altLang="id-ID" sz="2400" smtClean="0"/>
              <a:t>d</a:t>
            </a:r>
            <a:r>
              <a:rPr lang="en-US" altLang="id-ID" smtClean="0"/>
              <a:t>.</a:t>
            </a:r>
          </a:p>
          <a:p>
            <a:pPr eaLnBrk="1" hangingPunct="1"/>
            <a:r>
              <a:rPr lang="id-ID" altLang="id-ID" smtClean="0"/>
              <a:t>Pada saat meninjau salah satu kapasitor diasumsikan kapasitor lainnya dibuat hubung singkat atau short circuit.</a:t>
            </a:r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658161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/>
              <a:t>Rangkaian Ekivalen JFET Sinyal ac Kecil (model T)</a:t>
            </a:r>
            <a:endParaRPr lang="ru-RU" sz="3800" smtClean="0"/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38200" y="1600200"/>
          <a:ext cx="4037013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Visio" r:id="rId4" imgW="3057144" imgH="2911043" progId="Visio.Drawing.11">
                  <p:embed/>
                </p:oleObj>
              </mc:Choice>
              <mc:Fallback>
                <p:oleObj name="Visio" r:id="rId4" imgW="3057144" imgH="2911043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4037013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29200" y="1524000"/>
          <a:ext cx="3429000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Visio" r:id="rId6" imgW="2828020" imgH="2508301" progId="Visio.Drawing.11">
                  <p:embed/>
                </p:oleObj>
              </mc:Choice>
              <mc:Fallback>
                <p:oleObj name="Visio" r:id="rId6" imgW="2828020" imgH="250830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24000"/>
                        <a:ext cx="3429000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3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 Respon Frekuensi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" y="1295400"/>
            <a:ext cx="876737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110" y="3820732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Kapasitor</a:t>
            </a:r>
          </a:p>
          <a:p>
            <a:r>
              <a:rPr lang="id-ID" sz="2800" dirty="0" smtClean="0"/>
              <a:t>eksternal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3810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Kapasitor</a:t>
            </a:r>
          </a:p>
          <a:p>
            <a:r>
              <a:rPr lang="id-ID" sz="2800" dirty="0" smtClean="0"/>
              <a:t>internal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36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graphicFrame>
        <p:nvGraphicFramePr>
          <p:cNvPr id="3481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533400"/>
          <a:ext cx="8458200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Visio" r:id="rId4" imgW="4801481" imgH="3004515" progId="Visio.Drawing.11">
                  <p:embed/>
                </p:oleObj>
              </mc:Choice>
              <mc:Fallback>
                <p:oleObj name="Visio" r:id="rId4" imgW="4801481" imgH="300451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8458200" cy="529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649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Tinjau C</a:t>
            </a:r>
            <a:r>
              <a:rPr lang="en-US" altLang="id-ID" sz="2400" smtClean="0"/>
              <a:t>C1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d-ID" altLang="id-ID" dirty="0" smtClean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800">
              <a:latin typeface="Arial" panose="020B0604020202020204" pitchFamily="34" charset="0"/>
            </a:endParaRPr>
          </a:p>
        </p:txBody>
      </p:sp>
      <p:graphicFrame>
        <p:nvGraphicFramePr>
          <p:cNvPr id="368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81525"/>
              </p:ext>
            </p:extLst>
          </p:nvPr>
        </p:nvGraphicFramePr>
        <p:xfrm>
          <a:off x="990600" y="1524000"/>
          <a:ext cx="73914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Visio" r:id="rId4" imgW="4856131" imgH="2793594" progId="Visio.Drawing.11">
                  <p:embed/>
                </p:oleObj>
              </mc:Choice>
              <mc:Fallback>
                <p:oleObj name="Visio" r:id="rId4" imgW="4856131" imgH="27935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3914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512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1678657"/>
            <a:ext cx="7886700" cy="458032"/>
          </a:xfrm>
        </p:spPr>
        <p:txBody>
          <a:bodyPr/>
          <a:lstStyle/>
          <a:p>
            <a:pPr eaLnBrk="1" hangingPunct="1"/>
            <a:r>
              <a:rPr lang="id-ID" altLang="id-ID" smtClean="0"/>
              <a:t> </a:t>
            </a:r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0" y="278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800">
              <a:latin typeface="Arial" panose="020B0604020202020204" pitchFamily="34" charset="0"/>
            </a:endParaRPr>
          </a:p>
        </p:txBody>
      </p:sp>
      <p:graphicFrame>
        <p:nvGraphicFramePr>
          <p:cNvPr id="389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530"/>
              </p:ext>
            </p:extLst>
          </p:nvPr>
        </p:nvGraphicFramePr>
        <p:xfrm>
          <a:off x="228600" y="1074737"/>
          <a:ext cx="8686800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4" imgW="5803900" imgH="2895600" progId="Equation.3">
                  <p:embed/>
                </p:oleObj>
              </mc:Choice>
              <mc:Fallback>
                <p:oleObj name="Equation" r:id="rId4" imgW="5803900" imgH="289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74737"/>
                        <a:ext cx="8686800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9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Tinjau 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800">
              <a:latin typeface="Arial" panose="020B0604020202020204" pitchFamily="34" charset="0"/>
            </a:endParaRPr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/>
        </p:nvGraphicFramePr>
        <p:xfrm>
          <a:off x="533400" y="1371600"/>
          <a:ext cx="7239000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Visio" r:id="rId4" imgW="4856131" imgH="3045562" progId="Visio.Drawing.11">
                  <p:embed/>
                </p:oleObj>
              </mc:Choice>
              <mc:Fallback>
                <p:oleObj name="Visio" r:id="rId4" imgW="4856131" imgH="30455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239000" cy="455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500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800">
              <a:latin typeface="Arial" panose="020B0604020202020204" pitchFamily="34" charset="0"/>
            </a:endParaRPr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304800" y="0"/>
          <a:ext cx="7086600" cy="668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4" imgW="3225800" imgH="3048000" progId="Equation.3">
                  <p:embed/>
                </p:oleObj>
              </mc:Choice>
              <mc:Fallback>
                <p:oleObj name="Equation" r:id="rId4" imgW="3225800" imgH="304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7086600" cy="668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2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Tinjau C</a:t>
            </a:r>
            <a:r>
              <a:rPr lang="en-US" altLang="id-ID" sz="2400" smtClean="0"/>
              <a:t>C2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800">
              <a:latin typeface="Arial" panose="020B0604020202020204" pitchFamily="34" charset="0"/>
            </a:endParaRPr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685800" y="1447800"/>
          <a:ext cx="7848600" cy="437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Visio" r:id="rId4" imgW="4856131" imgH="2714346" progId="Visio.Drawing.11">
                  <p:embed/>
                </p:oleObj>
              </mc:Choice>
              <mc:Fallback>
                <p:oleObj name="Visio" r:id="rId4" imgW="4856131" imgH="27143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7848600" cy="437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550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1538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800">
              <a:latin typeface="Arial" panose="020B0604020202020204" pitchFamily="34" charset="0"/>
            </a:endParaRPr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228600" y="0"/>
          <a:ext cx="8915400" cy="543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4" imgW="6197600" imgH="3784600" progId="Equation.3">
                  <p:embed/>
                </p:oleObj>
              </mc:Choice>
              <mc:Fallback>
                <p:oleObj name="Equation" r:id="rId4" imgW="6197600" imgH="378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0"/>
                        <a:ext cx="8915400" cy="543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430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sz="3800" smtClean="0"/>
              <a:t>Sehingga saat semua kapasitor bergabung secara bersama maka :</a:t>
            </a:r>
            <a:endParaRPr lang="en-US" altLang="id-ID" sz="38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800">
              <a:latin typeface="Arial" panose="020B0604020202020204" pitchFamily="34" charset="0"/>
            </a:endParaRPr>
          </a:p>
        </p:txBody>
      </p:sp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533400" y="1752600"/>
          <a:ext cx="80772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4" imgW="3771900" imgH="508000" progId="Equation.3">
                  <p:embed/>
                </p:oleObj>
              </mc:Choice>
              <mc:Fallback>
                <p:oleObj name="Equation" r:id="rId4" imgW="3771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80772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282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Respon Frekuensi Rendah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9400"/>
            <a:ext cx="76200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0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Analisis sama seperti sinyal ac kecil dengan asumsi r</a:t>
            </a:r>
            <a:r>
              <a:rPr lang="en-US" altLang="id-ID" sz="2400" smtClean="0"/>
              <a:t>o</a:t>
            </a:r>
            <a:r>
              <a:rPr lang="en-US" altLang="id-ID" smtClean="0"/>
              <a:t> diabaikan karena pengaruh frekuensi rendah sangat tidak signifikan terhadap r</a:t>
            </a:r>
            <a:r>
              <a:rPr lang="en-US" altLang="id-ID" sz="2400" smtClean="0"/>
              <a:t>o</a:t>
            </a:r>
            <a:r>
              <a:rPr lang="en-US" altLang="id-ID" smtClean="0"/>
              <a:t>.</a:t>
            </a:r>
          </a:p>
          <a:p>
            <a:pPr eaLnBrk="1" hangingPunct="1"/>
            <a:r>
              <a:rPr lang="en-US" altLang="id-ID" smtClean="0"/>
              <a:t>Asumsi saat meninjau di kapasitor tertentu kapasitor lainnya dibuat hubung singkat</a:t>
            </a:r>
          </a:p>
        </p:txBody>
      </p:sp>
    </p:spTree>
    <p:extLst>
      <p:ext uri="{BB962C8B-B14F-4D97-AF65-F5344CB8AC3E}">
        <p14:creationId xmlns:p14="http://schemas.microsoft.com/office/powerpoint/2010/main" val="27973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19200"/>
            <a:ext cx="7886700" cy="4580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err="1" smtClean="0"/>
              <a:t>Respon</a:t>
            </a:r>
            <a:r>
              <a:rPr lang="en-US" sz="3800" dirty="0" smtClean="0"/>
              <a:t> </a:t>
            </a:r>
            <a:r>
              <a:rPr lang="en-US" sz="3800" dirty="0" err="1" smtClean="0"/>
              <a:t>Frekuensi</a:t>
            </a:r>
            <a:r>
              <a:rPr lang="en-US" sz="3800" dirty="0" smtClean="0"/>
              <a:t> Tengah</a:t>
            </a:r>
            <a:br>
              <a:rPr lang="en-US" sz="3800" dirty="0" smtClean="0"/>
            </a:br>
            <a:r>
              <a:rPr lang="en-US" sz="3100" b="0" dirty="0" err="1" smtClean="0"/>
              <a:t>Rangkaian</a:t>
            </a:r>
            <a:r>
              <a:rPr lang="en-US" sz="3100" b="0" dirty="0" smtClean="0"/>
              <a:t> </a:t>
            </a:r>
            <a:r>
              <a:rPr lang="en-US" sz="3100" b="0" dirty="0" err="1" smtClean="0"/>
              <a:t>Ekivalen</a:t>
            </a:r>
            <a:r>
              <a:rPr lang="en-US" sz="3100" b="0" dirty="0" smtClean="0"/>
              <a:t> FET (model </a:t>
            </a:r>
            <a:r>
              <a:rPr lang="ru-RU" sz="3100" b="0" dirty="0" smtClean="0"/>
              <a:t>П</a:t>
            </a:r>
            <a:r>
              <a:rPr lang="en-US" sz="3100" b="0" dirty="0" smtClean="0"/>
              <a:t>)</a:t>
            </a:r>
            <a:endParaRPr lang="ru-RU" sz="3100" b="0" dirty="0" smtClean="0"/>
          </a:p>
        </p:txBody>
      </p:sp>
      <p:graphicFrame>
        <p:nvGraphicFramePr>
          <p:cNvPr id="819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11213" y="2362200"/>
          <a:ext cx="7367587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Visio" r:id="rId4" imgW="3057350" imgH="1256001" progId="Visio.Drawing.11">
                  <p:embed/>
                </p:oleObj>
              </mc:Choice>
              <mc:Fallback>
                <p:oleObj name="Visio" r:id="rId4" imgW="3057350" imgH="125600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362200"/>
                        <a:ext cx="7367587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4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graphicFrame>
        <p:nvGraphicFramePr>
          <p:cNvPr id="35843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34938" y="1219200"/>
          <a:ext cx="8643937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Visio" r:id="rId4" imgW="5231392" imgH="1739392" progId="Visio.Drawing.11">
                  <p:embed/>
                </p:oleObj>
              </mc:Choice>
              <mc:Fallback>
                <p:oleObj name="Visio" r:id="rId4" imgW="5231392" imgH="173939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219200"/>
                        <a:ext cx="8643937" cy="287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026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Tinjau Kapasitor C</a:t>
            </a:r>
            <a:r>
              <a:rPr lang="en-US" altLang="id-ID" sz="2000" smtClean="0"/>
              <a:t>C1</a:t>
            </a:r>
          </a:p>
        </p:txBody>
      </p:sp>
      <p:graphicFrame>
        <p:nvGraphicFramePr>
          <p:cNvPr id="37891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592138" y="1219200"/>
          <a:ext cx="5961062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Visio" r:id="rId4" imgW="5231392" imgH="1739392" progId="Visio.Drawing.11">
                  <p:embed/>
                </p:oleObj>
              </mc:Choice>
              <mc:Fallback>
                <p:oleObj name="Visio" r:id="rId4" imgW="5231392" imgH="173939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219200"/>
                        <a:ext cx="5961062" cy="198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3124200"/>
          <a:ext cx="7848600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6" imgW="4483100" imgH="2032000" progId="Equation.3">
                  <p:embed/>
                </p:oleObj>
              </mc:Choice>
              <mc:Fallback>
                <p:oleObj name="Equation" r:id="rId6" imgW="4483100" imgH="2032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7848600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6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Tinjau Kapasitor C</a:t>
            </a:r>
            <a:r>
              <a:rPr lang="en-US" altLang="id-ID" sz="2000" smtClean="0"/>
              <a:t>C2</a:t>
            </a:r>
          </a:p>
        </p:txBody>
      </p:sp>
      <p:graphicFrame>
        <p:nvGraphicFramePr>
          <p:cNvPr id="39939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219200"/>
          <a:ext cx="64008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Visio" r:id="rId4" imgW="5231392" imgH="1739392" progId="Visio.Drawing.11">
                  <p:embed/>
                </p:oleObj>
              </mc:Choice>
              <mc:Fallback>
                <p:oleObj name="Visio" r:id="rId4" imgW="5231392" imgH="173939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64008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57238" y="3429000"/>
          <a:ext cx="7042150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6" imgW="4559300" imgH="2209800" progId="Equation.3">
                  <p:embed/>
                </p:oleObj>
              </mc:Choice>
              <mc:Fallback>
                <p:oleObj name="Equation" r:id="rId6" imgW="4559300" imgH="2209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3429000"/>
                        <a:ext cx="7042150" cy="341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543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 altLang="en-US" smtClean="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 altLang="en-US" smtClean="0"/>
          </a:p>
        </p:txBody>
      </p:sp>
      <p:pic>
        <p:nvPicPr>
          <p:cNvPr id="41989" name="Picture 5" descr="sedr42021_tb05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20052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7" descr="sedr42021_tb050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76350"/>
            <a:ext cx="31242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645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Tinjau Kapasitor C</a:t>
            </a:r>
            <a:r>
              <a:rPr lang="en-US" altLang="id-ID" sz="2400" smtClean="0"/>
              <a:t>E</a:t>
            </a:r>
          </a:p>
        </p:txBody>
      </p:sp>
      <p:graphicFrame>
        <p:nvGraphicFramePr>
          <p:cNvPr id="43011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877888"/>
          <a:ext cx="617220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Visio" r:id="rId4" imgW="4367522" imgH="2531466" progId="Visio.Drawing.11">
                  <p:embed/>
                </p:oleObj>
              </mc:Choice>
              <mc:Fallback>
                <p:oleObj name="Visio" r:id="rId4" imgW="4367522" imgH="2531466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77888"/>
                        <a:ext cx="6172200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3733800" y="2971800"/>
          <a:ext cx="5562600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Visio" r:id="rId6" imgW="3604046" imgH="2531466" progId="Visio.Drawing.11">
                  <p:embed/>
                </p:oleObj>
              </mc:Choice>
              <mc:Fallback>
                <p:oleObj name="Visio" r:id="rId6" imgW="3604046" imgH="2531466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71800"/>
                        <a:ext cx="5562600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AutoShape 14"/>
          <p:cNvSpPr>
            <a:spLocks noChangeArrowheads="1"/>
          </p:cNvSpPr>
          <p:nvPr/>
        </p:nvSpPr>
        <p:spPr bwMode="auto">
          <a:xfrm rot="3984305">
            <a:off x="946944" y="4539456"/>
            <a:ext cx="1671638" cy="669925"/>
          </a:xfrm>
          <a:prstGeom prst="curvedUpArrow">
            <a:avLst>
              <a:gd name="adj1" fmla="val 49905"/>
              <a:gd name="adj2" fmla="val 9981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800">
              <a:latin typeface="Arial" panose="020B0604020202020204" pitchFamily="34" charset="0"/>
            </a:endParaRPr>
          </a:p>
        </p:txBody>
      </p:sp>
      <p:sp>
        <p:nvSpPr>
          <p:cNvPr id="43014" name="Text Box 15"/>
          <p:cNvSpPr txBox="1">
            <a:spLocks noChangeArrowheads="1"/>
          </p:cNvSpPr>
          <p:nvPr/>
        </p:nvSpPr>
        <p:spPr bwMode="auto">
          <a:xfrm>
            <a:off x="1828800" y="45720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800" b="1">
                <a:latin typeface="Arial" panose="020B0604020202020204" pitchFamily="34" charset="0"/>
              </a:rPr>
              <a:t>Thevenin</a:t>
            </a:r>
          </a:p>
        </p:txBody>
      </p:sp>
    </p:spTree>
    <p:extLst>
      <p:ext uri="{BB962C8B-B14F-4D97-AF65-F5344CB8AC3E}">
        <p14:creationId xmlns:p14="http://schemas.microsoft.com/office/powerpoint/2010/main" val="527486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408113"/>
          <a:ext cx="7315200" cy="45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4" imgW="4787900" imgH="3009900" progId="Equation.3">
                  <p:embed/>
                </p:oleObj>
              </mc:Choice>
              <mc:Fallback>
                <p:oleObj name="Equation" r:id="rId4" imgW="4787900" imgH="300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08113"/>
                        <a:ext cx="7315200" cy="459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059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63613" y="1633538"/>
          <a:ext cx="6961187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4" imgW="4330700" imgH="2717800" progId="Equation.3">
                  <p:embed/>
                </p:oleObj>
              </mc:Choice>
              <mc:Fallback>
                <p:oleObj name="Equation" r:id="rId4" imgW="4330700" imgH="2717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1633538"/>
                        <a:ext cx="6961187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39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dirty="0" err="1" smtClean="0"/>
              <a:t>Penguat</a:t>
            </a:r>
            <a:r>
              <a:rPr lang="en-US" altLang="id-ID" dirty="0" smtClean="0"/>
              <a:t> </a:t>
            </a:r>
            <a:r>
              <a:rPr lang="en-US" altLang="id-ID" i="1" dirty="0" smtClean="0"/>
              <a:t>Common Source</a:t>
            </a:r>
            <a:r>
              <a:rPr lang="en-US" altLang="id-ID" dirty="0" smtClean="0"/>
              <a:t> (FET)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d-ID" altLang="id-ID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4770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8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3800" b="1" dirty="0" smtClean="0"/>
              <a:t>Penguat </a:t>
            </a:r>
            <a:r>
              <a:rPr lang="id-ID" altLang="en-US" sz="3800" b="1" i="1" dirty="0" smtClean="0"/>
              <a:t>C</a:t>
            </a:r>
            <a:r>
              <a:rPr lang="en-US" altLang="en-US" sz="3800" b="1" i="1" dirty="0" err="1" smtClean="0"/>
              <a:t>ommon</a:t>
            </a:r>
            <a:r>
              <a:rPr lang="en-US" altLang="en-US" sz="3800" b="1" i="1" dirty="0" smtClean="0"/>
              <a:t> Drain</a:t>
            </a:r>
            <a:r>
              <a:rPr lang="id-ID" altLang="en-US" sz="3800" b="1" dirty="0" smtClean="0"/>
              <a:t> (</a:t>
            </a:r>
            <a:r>
              <a:rPr lang="en-US" altLang="en-US" sz="3800" b="1" dirty="0" smtClean="0"/>
              <a:t>FET</a:t>
            </a:r>
            <a:r>
              <a:rPr lang="id-ID" altLang="en-US" sz="3800" b="1" dirty="0" smtClean="0"/>
              <a:t>)</a:t>
            </a:r>
            <a:r>
              <a:rPr lang="en-US" altLang="en-US" sz="3800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90055"/>
              </p:ext>
            </p:extLst>
          </p:nvPr>
        </p:nvGraphicFramePr>
        <p:xfrm>
          <a:off x="2286000" y="1949450"/>
          <a:ext cx="4419600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Visio" r:id="rId4" imgW="2529268" imgH="2152701" progId="Visio.Drawing.11">
                  <p:embed/>
                </p:oleObj>
              </mc:Choice>
              <mc:Fallback>
                <p:oleObj name="Visio" r:id="rId4" imgW="2529268" imgH="215270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49450"/>
                        <a:ext cx="4419600" cy="376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08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3800" b="1" dirty="0" smtClean="0"/>
              <a:t>Penguat </a:t>
            </a:r>
            <a:r>
              <a:rPr lang="en-US" altLang="en-US" sz="3800" b="1" i="1" dirty="0" smtClean="0"/>
              <a:t>Common Gate</a:t>
            </a:r>
            <a:r>
              <a:rPr lang="en-US" altLang="en-US" sz="3800" b="1" dirty="0" smtClean="0"/>
              <a:t> (FET</a:t>
            </a:r>
            <a:r>
              <a:rPr lang="en-US" altLang="en-US" sz="3800" dirty="0" smtClean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749836"/>
              </p:ext>
            </p:extLst>
          </p:nvPr>
        </p:nvGraphicFramePr>
        <p:xfrm>
          <a:off x="2286000" y="1812925"/>
          <a:ext cx="4495800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Visio" r:id="rId4" imgW="2968490" imgH="2388819" progId="Visio.Drawing.11">
                  <p:embed/>
                </p:oleObj>
              </mc:Choice>
              <mc:Fallback>
                <p:oleObj name="Visio" r:id="rId4" imgW="2968490" imgH="238881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12925"/>
                        <a:ext cx="4495800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98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3000"/>
            <a:ext cx="7886700" cy="458032"/>
          </a:xfrm>
        </p:spPr>
        <p:txBody>
          <a:bodyPr/>
          <a:lstStyle/>
          <a:p>
            <a:r>
              <a:rPr lang="en-US" sz="4000" dirty="0" err="1"/>
              <a:t>Respon</a:t>
            </a:r>
            <a:r>
              <a:rPr lang="en-US" sz="4000" dirty="0"/>
              <a:t> </a:t>
            </a:r>
            <a:r>
              <a:rPr lang="en-US" sz="4000" dirty="0" err="1"/>
              <a:t>Frekuensi</a:t>
            </a:r>
            <a:r>
              <a:rPr lang="en-US" sz="4000" dirty="0"/>
              <a:t> Tengah</a:t>
            </a:r>
            <a:br>
              <a:rPr lang="en-US" sz="4000" dirty="0"/>
            </a:br>
            <a:r>
              <a:rPr lang="en-US" b="0" dirty="0" err="1"/>
              <a:t>Rangkaian</a:t>
            </a:r>
            <a:r>
              <a:rPr lang="en-US" b="0" dirty="0"/>
              <a:t> </a:t>
            </a:r>
            <a:r>
              <a:rPr lang="en-US" b="0" dirty="0" err="1"/>
              <a:t>Ekivalen</a:t>
            </a:r>
            <a:r>
              <a:rPr lang="en-US" b="0" dirty="0"/>
              <a:t> </a:t>
            </a:r>
            <a:r>
              <a:rPr lang="en-US" b="0" dirty="0" smtClean="0"/>
              <a:t>BJT </a:t>
            </a:r>
            <a:r>
              <a:rPr lang="en-US" b="0" dirty="0"/>
              <a:t>(model </a:t>
            </a:r>
            <a:r>
              <a:rPr lang="ru-RU" b="0" dirty="0"/>
              <a:t>П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C:\Users\Own\AppData\Local\Temp\SNAGHTML932b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2133600"/>
            <a:ext cx="5329238" cy="328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0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Penguat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Common Emitter </a:t>
            </a:r>
            <a:r>
              <a:rPr lang="en-US" altLang="en-US" dirty="0" smtClean="0"/>
              <a:t>(BJT)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4100" name="Picture 4" descr="sedr42021_056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9600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173673"/>
      </p:ext>
    </p:extLst>
  </p:cSld>
  <p:clrMapOvr>
    <a:masterClrMapping/>
  </p:clrMapOvr>
</p:sld>
</file>

<file path=ppt/theme/theme1.xml><?xml version="1.0" encoding="utf-8"?>
<a:theme xmlns:a="http://schemas.openxmlformats.org/drawingml/2006/main" name="SEE Tel-U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SEE Tel-U Template v2</Template>
  <TotalTime>219</TotalTime>
  <Words>313</Words>
  <Application>Microsoft Office PowerPoint</Application>
  <PresentationFormat>On-screen Show (4:3)</PresentationFormat>
  <Paragraphs>87</Paragraphs>
  <Slides>46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SEE Tel-U Template</vt:lpstr>
      <vt:lpstr>CorelDRAW</vt:lpstr>
      <vt:lpstr>Visio</vt:lpstr>
      <vt:lpstr>Equation</vt:lpstr>
      <vt:lpstr>Microsoft Visio Drawing</vt:lpstr>
      <vt:lpstr>Microsoft Equation 3.0</vt:lpstr>
      <vt:lpstr>Bab 1 Respon Frekuensi</vt:lpstr>
      <vt:lpstr>PowerPoint Presentation</vt:lpstr>
      <vt:lpstr>Karakteristik Respon Frekuensi</vt:lpstr>
      <vt:lpstr>Respon Frekuensi Tengah Rangkaian Ekivalen FET (model П)</vt:lpstr>
      <vt:lpstr>Penguat Common Source (FET)</vt:lpstr>
      <vt:lpstr>Penguat Common Drain (FET) </vt:lpstr>
      <vt:lpstr>Penguat Common Gate (FET)</vt:lpstr>
      <vt:lpstr>Respon Frekuensi Tengah Rangkaian Ekivalen BJT (model П)</vt:lpstr>
      <vt:lpstr>Penguat Common Emitter (BJT)</vt:lpstr>
      <vt:lpstr>Penguat Common Base (BJT)</vt:lpstr>
      <vt:lpstr>Penguat Common Collector (BJT)</vt:lpstr>
      <vt:lpstr>Respon Frekuensi Tinggi</vt:lpstr>
      <vt:lpstr>Model FET pada Frekuensi Tinggi</vt:lpstr>
      <vt:lpstr>Penguat CS</vt:lpstr>
      <vt:lpstr>Respon Frekuensi Tinggi</vt:lpstr>
      <vt:lpstr>PowerPoint Presentation</vt:lpstr>
      <vt:lpstr>Dalil Miller</vt:lpstr>
      <vt:lpstr>PowerPoint Presentation</vt:lpstr>
      <vt:lpstr>PowerPoint Presentation</vt:lpstr>
      <vt:lpstr>Model BJT pada Frekuensi Tinggi</vt:lpstr>
      <vt:lpstr>Penguat CE</vt:lpstr>
      <vt:lpstr>Respon Frekuensi Tinggi</vt:lpstr>
      <vt:lpstr>PowerPoint Presentation</vt:lpstr>
      <vt:lpstr>Dalil Miller</vt:lpstr>
      <vt:lpstr>PowerPoint Presentation</vt:lpstr>
      <vt:lpstr>PowerPoint Presentation</vt:lpstr>
      <vt:lpstr>Respon Frekuensi Rendah</vt:lpstr>
      <vt:lpstr>PowerPoint Presentation</vt:lpstr>
      <vt:lpstr>Rangkaian Ekivalen JFET Sinyal ac Kecil (model T)</vt:lpstr>
      <vt:lpstr>PowerPoint Presentation</vt:lpstr>
      <vt:lpstr>Tinjau CC1</vt:lpstr>
      <vt:lpstr> </vt:lpstr>
      <vt:lpstr>Tinjau Cs</vt:lpstr>
      <vt:lpstr>PowerPoint Presentation</vt:lpstr>
      <vt:lpstr>Tinjau CC2</vt:lpstr>
      <vt:lpstr>PowerPoint Presentation</vt:lpstr>
      <vt:lpstr>Sehingga saat semua kapasitor bergabung secara bersama maka :</vt:lpstr>
      <vt:lpstr>Respon Frekuensi Rendah</vt:lpstr>
      <vt:lpstr>PowerPoint Presentation</vt:lpstr>
      <vt:lpstr>PowerPoint Presentation</vt:lpstr>
      <vt:lpstr>Tinjau Kapasitor CC1</vt:lpstr>
      <vt:lpstr>Tinjau Kapasitor CC2</vt:lpstr>
      <vt:lpstr>PowerPoint Presentation</vt:lpstr>
      <vt:lpstr>Tinjau Kapasitor 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</dc:creator>
  <cp:lastModifiedBy>Own</cp:lastModifiedBy>
  <cp:revision>15</cp:revision>
  <dcterms:created xsi:type="dcterms:W3CDTF">2016-08-23T23:46:45Z</dcterms:created>
  <dcterms:modified xsi:type="dcterms:W3CDTF">2016-08-31T01:22:40Z</dcterms:modified>
</cp:coreProperties>
</file>