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3" saveSubsetFonts="1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279" r:id="rId4"/>
    <p:sldId id="280" r:id="rId5"/>
    <p:sldId id="283" r:id="rId6"/>
    <p:sldId id="284" r:id="rId7"/>
    <p:sldId id="257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7C80"/>
    <a:srgbClr val="00FF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75EDB-72DD-4C4B-8CD4-3B9112333D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DE780-54E1-4894-AE90-BE03E439C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E4D87-8810-49CC-AF2B-8716AF004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7B0FB-27D3-4879-A23B-48DF3C8DC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0FC1F2-53FF-4B8D-88C1-E66DB7D9F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913A37-DC28-4CB5-B735-8F25C8622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F794-65C6-44A0-BDC6-672D8B3C4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5C04C-A459-4148-8C81-117A6E8AD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ED4A4-6937-4BEB-B913-5B42375F12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383F7-AA11-4C70-A695-47B1E089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1AD2E-DF77-4F2A-918A-1529EE5E5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1DE59-CB4A-40EE-A6EF-379806C55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478C1-41BB-44ED-A08C-FF5921B22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F4E4F-F722-4F7B-9143-BA8B29E3F3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3451A8-F245-4589-9746-89A95F6582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B326-56B5-4D3D-B78D-3020CE93357F}" type="slidenum">
              <a:rPr lang="en-US"/>
              <a:pPr/>
              <a:t>83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Bab 6. Respon Alami dan Respon Steady State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/>
              <a:t>oleh : M. Ramdhani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A913-ECF7-4EEB-8E84-29A9CF7AC365}" type="slidenum">
              <a:rPr lang="en-US"/>
              <a:pPr/>
              <a:t>92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Pada saat t = 0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</a:t>
            </a:r>
            <a:endParaRPr lang="en-US"/>
          </a:p>
          <a:p>
            <a:r>
              <a:rPr lang="id-ID"/>
              <a:t>Pada saat t &gt; 0</a:t>
            </a:r>
            <a:r>
              <a:rPr lang="en-US"/>
              <a:t>  </a:t>
            </a:r>
          </a:p>
        </p:txBody>
      </p:sp>
      <p:pic>
        <p:nvPicPr>
          <p:cNvPr id="1986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971800"/>
            <a:ext cx="39624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8661" name="Object 5"/>
          <p:cNvGraphicFramePr>
            <a:graphicFrameLocks noChangeAspect="1"/>
          </p:cNvGraphicFramePr>
          <p:nvPr/>
        </p:nvGraphicFramePr>
        <p:xfrm>
          <a:off x="4419600" y="1541463"/>
          <a:ext cx="1752600" cy="592137"/>
        </p:xfrm>
        <a:graphic>
          <a:graphicData uri="http://schemas.openxmlformats.org/presentationml/2006/ole">
            <p:oleObj spid="_x0000_s198661" name="Equation" r:id="rId4" imgW="672808" imgH="228501" progId="Equation.3">
              <p:embed/>
            </p:oleObj>
          </a:graphicData>
        </a:graphic>
      </p:graphicFrame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/>
        </p:nvGraphicFramePr>
        <p:xfrm>
          <a:off x="4953000" y="3149600"/>
          <a:ext cx="3581400" cy="1041400"/>
        </p:xfrm>
        <a:graphic>
          <a:graphicData uri="http://schemas.openxmlformats.org/presentationml/2006/ole">
            <p:oleObj spid="_x0000_s198663" name="Equation" r:id="rId5" imgW="1409088" imgH="406224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08D-140C-431C-BCBE-B561992A18AB}" type="slidenum">
              <a:rPr lang="en-US"/>
              <a:pPr/>
              <a:t>93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1066800" y="1676400"/>
          <a:ext cx="3048000" cy="2663825"/>
        </p:xfrm>
        <a:graphic>
          <a:graphicData uri="http://schemas.openxmlformats.org/presentationml/2006/ole">
            <p:oleObj spid="_x0000_s200708" name="Equation" r:id="rId3" imgW="1435100" imgH="1257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DA72-49B8-4C22-92B7-0E2612E456DC}" type="slidenum">
              <a:rPr lang="en-US"/>
              <a:pPr/>
              <a:t>94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685800" y="381000"/>
          <a:ext cx="3405188" cy="6096000"/>
        </p:xfrm>
        <a:graphic>
          <a:graphicData uri="http://schemas.openxmlformats.org/presentationml/2006/ole">
            <p:oleObj spid="_x0000_s201732" name="Equation" r:id="rId3" imgW="1638300" imgH="293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55B-7918-4832-8B1F-DF0CA6B941CD}" type="slidenum">
              <a:rPr lang="en-US"/>
              <a:pPr/>
              <a:t>95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eriod" startAt="2"/>
            </a:pPr>
            <a:r>
              <a:rPr lang="id-ID" sz="4000"/>
              <a:t>Rangkaian RL bebas sumber</a:t>
            </a:r>
            <a:endParaRPr lang="en-US" sz="400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27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086600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5A71-1324-4C75-A199-1EC2F554E745}" type="slidenum">
              <a:rPr lang="en-US"/>
              <a:pPr/>
              <a:t>96</a:t>
            </a:fld>
            <a:endParaRPr lang="en-US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id-ID" sz="2800"/>
              <a:t>Pada saat t = 0 </a:t>
            </a:r>
            <a:r>
              <a:rPr lang="en-US" sz="2800">
                <a:sym typeface="Wingdings" pitchFamily="2" charset="2"/>
              </a:rPr>
              <a:t></a:t>
            </a:r>
          </a:p>
          <a:p>
            <a:r>
              <a:rPr lang="id-ID" sz="2800">
                <a:sym typeface="Wingdings" pitchFamily="2" charset="2"/>
              </a:rPr>
              <a:t>Pada saat t &gt; 0</a:t>
            </a:r>
            <a:r>
              <a:rPr lang="en-US" sz="2800">
                <a:sym typeface="Wingdings" pitchFamily="2" charset="2"/>
              </a:rPr>
              <a:t> </a:t>
            </a:r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86200" y="1447800"/>
          <a:ext cx="1676400" cy="790575"/>
        </p:xfrm>
        <a:graphic>
          <a:graphicData uri="http://schemas.openxmlformats.org/presentationml/2006/ole">
            <p:oleObj spid="_x0000_s203780" name="Equation" r:id="rId3" imgW="914400" imgH="431640" progId="Equation.3">
              <p:embed/>
            </p:oleObj>
          </a:graphicData>
        </a:graphic>
      </p:graphicFrame>
      <p:pic>
        <p:nvPicPr>
          <p:cNvPr id="20378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2882900"/>
            <a:ext cx="419100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3785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87" name="Rectangle 11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3786" name="Object 10"/>
          <p:cNvGraphicFramePr>
            <a:graphicFrameLocks noChangeAspect="1"/>
          </p:cNvGraphicFramePr>
          <p:nvPr/>
        </p:nvGraphicFramePr>
        <p:xfrm>
          <a:off x="5562600" y="3497263"/>
          <a:ext cx="2743200" cy="922337"/>
        </p:xfrm>
        <a:graphic>
          <a:graphicData uri="http://schemas.openxmlformats.org/presentationml/2006/ole">
            <p:oleObj spid="_x0000_s203786" name="Equation" r:id="rId5" imgW="1218671" imgH="406224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9052-EDD5-47BE-9F13-51E13702DC88}" type="slidenum">
              <a:rPr lang="en-US"/>
              <a:pPr/>
              <a:t>97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830" name="Object 6"/>
          <p:cNvGraphicFramePr>
            <a:graphicFrameLocks noChangeAspect="1"/>
          </p:cNvGraphicFramePr>
          <p:nvPr/>
        </p:nvGraphicFramePr>
        <p:xfrm>
          <a:off x="838200" y="1524000"/>
          <a:ext cx="3429000" cy="3429000"/>
        </p:xfrm>
        <a:graphic>
          <a:graphicData uri="http://schemas.openxmlformats.org/presentationml/2006/ole">
            <p:oleObj spid="_x0000_s205830" name="Equation" r:id="rId3" imgW="1257300" imgH="1257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FD08-7436-4BA7-8D88-BF62D9916C57}" type="slidenum">
              <a:rPr lang="en-US"/>
              <a:pPr/>
              <a:t>98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0" y="232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608013" y="381000"/>
          <a:ext cx="3679825" cy="5486400"/>
        </p:xfrm>
        <a:graphic>
          <a:graphicData uri="http://schemas.openxmlformats.org/presentationml/2006/ole">
            <p:oleObj spid="_x0000_s206854" name="Equation" r:id="rId3" imgW="1473200" imgH="2197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038E-6C03-4FF4-9B39-6EF026B8F908}" type="slidenum">
              <a:rPr lang="en-US"/>
              <a:pPr/>
              <a:t>99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eriod" startAt="3"/>
            </a:pPr>
            <a:r>
              <a:rPr lang="id-ID" sz="4000"/>
              <a:t>Rangkaian RC dengan sumber</a:t>
            </a:r>
            <a:endParaRPr lang="en-US" sz="400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78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655320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7DD7-E1E9-469F-8BE1-3F0F1109AFD8}" type="slidenum">
              <a:rPr lang="en-US"/>
              <a:pPr/>
              <a:t>100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Pada saat </a:t>
            </a:r>
            <a:r>
              <a:rPr lang="id-ID"/>
              <a:t>t = 0 </a:t>
            </a:r>
            <a:r>
              <a:rPr lang="en-US">
                <a:sym typeface="Wingdings" pitchFamily="2" charset="2"/>
              </a:rPr>
              <a:t> </a:t>
            </a:r>
          </a:p>
          <a:p>
            <a:r>
              <a:rPr lang="en-US"/>
              <a:t>Pada saat </a:t>
            </a:r>
            <a:r>
              <a:rPr lang="id-ID"/>
              <a:t>t </a:t>
            </a:r>
            <a:r>
              <a:rPr lang="en-US"/>
              <a:t>&gt;</a:t>
            </a:r>
            <a:r>
              <a:rPr lang="id-ID"/>
              <a:t> 0</a:t>
            </a:r>
            <a:endParaRPr lang="en-US"/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4343400" y="1600200"/>
          <a:ext cx="1828800" cy="617538"/>
        </p:xfrm>
        <a:graphic>
          <a:graphicData uri="http://schemas.openxmlformats.org/presentationml/2006/ole">
            <p:oleObj spid="_x0000_s208900" name="Equation" r:id="rId3" imgW="672808" imgH="228501" progId="Equation.3">
              <p:embed/>
            </p:oleObj>
          </a:graphicData>
        </a:graphic>
      </p:graphicFrame>
      <p:pic>
        <p:nvPicPr>
          <p:cNvPr id="2089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048000"/>
            <a:ext cx="5334000" cy="294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0B10-CACD-4181-A67B-BE1A0EEE4A2B}" type="slidenum">
              <a:rPr lang="en-US"/>
              <a:pPr/>
              <a:t>101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9924" name="Object 4"/>
          <p:cNvGraphicFramePr>
            <a:graphicFrameLocks noChangeAspect="1"/>
          </p:cNvGraphicFramePr>
          <p:nvPr/>
        </p:nvGraphicFramePr>
        <p:xfrm>
          <a:off x="914400" y="1219200"/>
          <a:ext cx="4038600" cy="3910013"/>
        </p:xfrm>
        <a:graphic>
          <a:graphicData uri="http://schemas.openxmlformats.org/presentationml/2006/ole">
            <p:oleObj spid="_x0000_s209924" name="Equation" r:id="rId3" imgW="1498600" imgH="144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3F8437-6C45-4979-BC17-5A7F12C7C5B3}" type="slidenum">
              <a:rPr lang="en-US"/>
              <a:pPr/>
              <a:t>84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 eaLnBrk="1" hangingPunct="1"/>
            <a:r>
              <a:rPr lang="id-ID" smtClean="0"/>
              <a:t>Kapasitor (C)</a:t>
            </a:r>
            <a:endParaRPr 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</a:t>
            </a:r>
            <a:r>
              <a:rPr lang="id-ID" dirty="0" smtClean="0"/>
              <a:t>ungsi untuk membatasi arus DC yang mengalir pada kapasitor tersebut, dan dapat menyimpan energi dalam bentuk medan listrik</a:t>
            </a:r>
            <a:r>
              <a:rPr lang="en-US" dirty="0" smtClean="0"/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2294" name="Object 4"/>
          <p:cNvGraphicFramePr>
            <a:graphicFrameLocks noChangeAspect="1"/>
          </p:cNvGraphicFramePr>
          <p:nvPr/>
        </p:nvGraphicFramePr>
        <p:xfrm>
          <a:off x="3276600" y="3810000"/>
          <a:ext cx="1752600" cy="1260642"/>
        </p:xfrm>
        <a:graphic>
          <a:graphicData uri="http://schemas.openxmlformats.org/presentationml/2006/ole">
            <p:oleObj spid="_x0000_s236546" name="Equation" r:id="rId3" imgW="545863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509-8421-4BE4-A831-2D93DBCC516A}" type="slidenum">
              <a:rPr lang="en-US"/>
              <a:pPr/>
              <a:t>102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0948" name="Object 4"/>
          <p:cNvGraphicFramePr>
            <a:graphicFrameLocks noChangeAspect="1"/>
          </p:cNvGraphicFramePr>
          <p:nvPr/>
        </p:nvGraphicFramePr>
        <p:xfrm>
          <a:off x="990600" y="1600200"/>
          <a:ext cx="4876800" cy="3370263"/>
        </p:xfrm>
        <a:graphic>
          <a:graphicData uri="http://schemas.openxmlformats.org/presentationml/2006/ole">
            <p:oleObj spid="_x0000_s210948" name="Equation" r:id="rId3" imgW="1816100" imgH="1257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B5D-30F0-4AE6-B14A-7C7786789B75}" type="slidenum">
              <a:rPr lang="en-US"/>
              <a:pPr/>
              <a:t>103</a:t>
            </a:fld>
            <a:endParaRPr lang="en-US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685800" y="457200"/>
          <a:ext cx="4484688" cy="4572000"/>
        </p:xfrm>
        <a:graphic>
          <a:graphicData uri="http://schemas.openxmlformats.org/presentationml/2006/ole">
            <p:oleObj spid="_x0000_s211972" name="Equation" r:id="rId3" imgW="1968500" imgH="2006600" progId="Equation.3">
              <p:embed/>
            </p:oleObj>
          </a:graphicData>
        </a:graphic>
      </p:graphicFrame>
      <p:graphicFrame>
        <p:nvGraphicFramePr>
          <p:cNvPr id="211974" name="Object 6"/>
          <p:cNvGraphicFramePr>
            <a:graphicFrameLocks noChangeAspect="1"/>
          </p:cNvGraphicFramePr>
          <p:nvPr>
            <p:ph idx="1"/>
          </p:nvPr>
        </p:nvGraphicFramePr>
        <p:xfrm>
          <a:off x="685800" y="5181600"/>
          <a:ext cx="3810000" cy="757238"/>
        </p:xfrm>
        <a:graphic>
          <a:graphicData uri="http://schemas.openxmlformats.org/presentationml/2006/ole">
            <p:oleObj spid="_x0000_s211974" name="Equation" r:id="rId4" imgW="179064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8F66-5BCD-4DDD-9D8B-E47729F4F8E7}" type="slidenum">
              <a:rPr lang="en-US"/>
              <a:pPr/>
              <a:t>104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eriod" startAt="4"/>
            </a:pPr>
            <a:r>
              <a:rPr lang="id-ID" sz="4000"/>
              <a:t>Rangkaian RL  dengan Sumber</a:t>
            </a:r>
            <a:endParaRPr lang="en-US" sz="400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40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7924800" cy="33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30-0582-4AA0-8905-10D58B05DA50}" type="slidenum">
              <a:rPr lang="en-US"/>
              <a:pPr/>
              <a:t>105</a:t>
            </a:fld>
            <a:endParaRPr lang="en-US"/>
          </a:p>
        </p:txBody>
      </p:sp>
      <p:sp>
        <p:nvSpPr>
          <p:cNvPr id="2150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Pada saat </a:t>
            </a:r>
            <a:r>
              <a:rPr lang="id-ID" sz="2800"/>
              <a:t>t = 0</a:t>
            </a:r>
            <a:r>
              <a:rPr lang="en-US" sz="2800">
                <a:sym typeface="Wingdings" pitchFamily="2" charset="2"/>
              </a:rPr>
              <a:t> </a:t>
            </a:r>
          </a:p>
          <a:p>
            <a:r>
              <a:rPr lang="en-US" sz="2800"/>
              <a:t>Pada saat </a:t>
            </a:r>
            <a:r>
              <a:rPr lang="id-ID" sz="2800"/>
              <a:t>t </a:t>
            </a:r>
            <a:r>
              <a:rPr lang="en-US" sz="2800"/>
              <a:t>&gt;</a:t>
            </a:r>
            <a:r>
              <a:rPr lang="id-ID" sz="2800"/>
              <a:t> 0 </a:t>
            </a:r>
            <a:endParaRPr lang="en-US" sz="2800"/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44" name="Object 4"/>
          <p:cNvGraphicFramePr>
            <a:graphicFrameLocks noChangeAspect="1"/>
          </p:cNvGraphicFramePr>
          <p:nvPr/>
        </p:nvGraphicFramePr>
        <p:xfrm>
          <a:off x="4191000" y="1600200"/>
          <a:ext cx="1447800" cy="534988"/>
        </p:xfrm>
        <a:graphic>
          <a:graphicData uri="http://schemas.openxmlformats.org/presentationml/2006/ole">
            <p:oleObj spid="_x0000_s215044" name="Equation" r:id="rId3" imgW="622030" imgH="228501" progId="Equation.3">
              <p:embed/>
            </p:oleObj>
          </a:graphicData>
        </a:graphic>
      </p:graphicFrame>
      <p:pic>
        <p:nvPicPr>
          <p:cNvPr id="2150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895600"/>
            <a:ext cx="4495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4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486400" y="3659188"/>
          <a:ext cx="3200400" cy="984250"/>
        </p:xfrm>
        <a:graphic>
          <a:graphicData uri="http://schemas.openxmlformats.org/presentationml/2006/ole">
            <p:oleObj spid="_x0000_s215047" name="Equation" r:id="rId5" imgW="132048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A7A0-6702-4985-92A6-E307BC701379}" type="slidenum">
              <a:rPr lang="en-US"/>
              <a:pPr/>
              <a:t>106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0" y="2719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762000" y="1600200"/>
          <a:ext cx="4191000" cy="3784600"/>
        </p:xfrm>
        <a:graphic>
          <a:graphicData uri="http://schemas.openxmlformats.org/presentationml/2006/ole">
            <p:oleObj spid="_x0000_s217092" name="Equation" r:id="rId3" imgW="1574800" imgH="142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B73A-6155-4A77-877D-8962060A7D93}" type="slidenum">
              <a:rPr lang="en-US"/>
              <a:pPr/>
              <a:t>107</a:t>
            </a:fld>
            <a:endParaRPr lang="en-US"/>
          </a:p>
        </p:txBody>
      </p:sp>
      <p:sp>
        <p:nvSpPr>
          <p:cNvPr id="2181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8116" name="Object 4"/>
          <p:cNvGraphicFramePr>
            <a:graphicFrameLocks noChangeAspect="1"/>
          </p:cNvGraphicFramePr>
          <p:nvPr/>
        </p:nvGraphicFramePr>
        <p:xfrm>
          <a:off x="609600" y="228600"/>
          <a:ext cx="3565525" cy="4800600"/>
        </p:xfrm>
        <a:graphic>
          <a:graphicData uri="http://schemas.openxmlformats.org/presentationml/2006/ole">
            <p:oleObj spid="_x0000_s218116" name="Equation" r:id="rId3" imgW="1765300" imgH="2374900" progId="Equation.3">
              <p:embed/>
            </p:oleObj>
          </a:graphicData>
        </a:graphic>
      </p:graphicFrame>
      <p:graphicFrame>
        <p:nvGraphicFramePr>
          <p:cNvPr id="218118" name="Object 6"/>
          <p:cNvGraphicFramePr>
            <a:graphicFrameLocks noChangeAspect="1"/>
          </p:cNvGraphicFramePr>
          <p:nvPr>
            <p:ph idx="1"/>
          </p:nvPr>
        </p:nvGraphicFramePr>
        <p:xfrm>
          <a:off x="533400" y="5105400"/>
          <a:ext cx="3429000" cy="976313"/>
        </p:xfrm>
        <a:graphic>
          <a:graphicData uri="http://schemas.openxmlformats.org/presentationml/2006/ole">
            <p:oleObj spid="_x0000_s218118" name="Equation" r:id="rId4" imgW="16509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80A2-9316-4013-A729-7AD90E9B72FD}" type="slidenum">
              <a:rPr lang="en-US"/>
              <a:pPr/>
              <a:t>108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600">
                <a:solidFill>
                  <a:schemeClr val="tx1"/>
                </a:solidFill>
              </a:rPr>
              <a:t>Langkah-langkah praktis untuk menyelesaikan respon paksa orde</a:t>
            </a:r>
            <a:r>
              <a:rPr lang="en-US" sz="3600">
                <a:solidFill>
                  <a:schemeClr val="tx1"/>
                </a:solidFill>
              </a:rPr>
              <a:t> </a:t>
            </a:r>
            <a:r>
              <a:rPr lang="id-ID" sz="3600">
                <a:solidFill>
                  <a:schemeClr val="tx1"/>
                </a:solidFill>
              </a:rPr>
              <a:t>1 :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Untuk respon alami cari responnya dengan sumber diganti tahanan dalamnya</a:t>
            </a:r>
            <a:endParaRPr lang="en-US"/>
          </a:p>
          <a:p>
            <a:r>
              <a:rPr lang="id-ID"/>
              <a:t>Untuk respon paksa cari dengan keadaan steady state</a:t>
            </a:r>
            <a:endParaRPr lang="en-US"/>
          </a:p>
          <a:p>
            <a:r>
              <a:rPr lang="id-ID"/>
              <a:t>Cari keadaan awalnya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23530-891C-4C62-BB3D-B10E67640E31}" type="slidenum">
              <a:rPr lang="en-US"/>
              <a:pPr/>
              <a:t>85</a:t>
            </a:fld>
            <a:endParaRPr lang="en-US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id-ID" sz="2800" smtClean="0"/>
              <a:t>Jika sebuah kapasitor dilewati oleh sebuah arus maka pada kedua ujung kapaistor tersebut akan muncul beda potensial atau tegangan</a:t>
            </a:r>
            <a:r>
              <a:rPr lang="en-US" sz="2800" smtClean="0"/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1019175" y="3062288"/>
          <a:ext cx="1466850" cy="893762"/>
        </p:xfrm>
        <a:graphic>
          <a:graphicData uri="http://schemas.openxmlformats.org/presentationml/2006/ole">
            <p:oleObj spid="_x0000_s237570" name="Equation" r:id="rId3" imgW="647640" imgH="393480" progId="Equation.3">
              <p:embed/>
            </p:oleObj>
          </a:graphicData>
        </a:graphic>
      </p:graphicFrame>
      <p:graphicFrame>
        <p:nvGraphicFramePr>
          <p:cNvPr id="13319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124200" y="3905250"/>
          <a:ext cx="2209800" cy="2190750"/>
        </p:xfrm>
        <a:graphic>
          <a:graphicData uri="http://schemas.openxmlformats.org/presentationml/2006/ole">
            <p:oleObj spid="_x0000_s237571" r:id="rId4" imgW="1047619" imgH="103837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CB0388-5304-45B5-B848-B8690E68FE08}" type="slidenum">
              <a:rPr lang="en-US"/>
              <a:pPr/>
              <a:t>86</a:t>
            </a:fld>
            <a:endParaRPr lang="en-US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id-ID" sz="2800" smtClean="0"/>
              <a:t>Jika kapasitor dipasang tegangan konstan/DC, maka arus sama dengan nol. Sehingga kapasitor bertindak sebagai rangkaian terbuka/ </a:t>
            </a:r>
            <a:r>
              <a:rPr lang="id-ID" sz="2800" i="1" smtClean="0"/>
              <a:t>open circuit</a:t>
            </a:r>
            <a:r>
              <a:rPr lang="id-ID" sz="2800" smtClean="0"/>
              <a:t> untuk tegangan DC</a:t>
            </a:r>
            <a:r>
              <a:rPr lang="en-US" sz="2800" smtClean="0"/>
              <a:t> 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971800" y="3962400"/>
          <a:ext cx="3048000" cy="1214438"/>
        </p:xfrm>
        <a:graphic>
          <a:graphicData uri="http://schemas.openxmlformats.org/presentationml/2006/ole">
            <p:oleObj spid="_x0000_s238594" r:id="rId3" imgW="1457143" imgH="581106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779FE3-C9E7-4EA5-AA42-F5C4461A4E12}" type="slidenum">
              <a:rPr lang="en-US"/>
              <a:pPr/>
              <a:t>87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 eaLnBrk="1" hangingPunct="1"/>
            <a:r>
              <a:rPr lang="id-ID" smtClean="0"/>
              <a:t>Induktor (L)</a:t>
            </a:r>
            <a:endParaRPr 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id-ID" sz="2800" smtClean="0"/>
              <a:t>Pada induktor mempunyai sifat dapat menyimpan energi dalam bentuk medan magnet</a:t>
            </a:r>
            <a:r>
              <a:rPr lang="en-US" sz="2800" smtClean="0"/>
              <a:t> </a:t>
            </a: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679825" y="3048000"/>
          <a:ext cx="2111375" cy="2514600"/>
        </p:xfrm>
        <a:graphic>
          <a:graphicData uri="http://schemas.openxmlformats.org/presentationml/2006/ole">
            <p:oleObj spid="_x0000_s241666" r:id="rId3" imgW="1047619" imgH="1247619" progId="">
              <p:embed/>
            </p:oleObj>
          </a:graphicData>
        </a:graphic>
      </p:graphicFrame>
      <p:graphicFrame>
        <p:nvGraphicFramePr>
          <p:cNvPr id="241667" name="Object 4"/>
          <p:cNvGraphicFramePr>
            <a:graphicFrameLocks noChangeAspect="1"/>
          </p:cNvGraphicFramePr>
          <p:nvPr/>
        </p:nvGraphicFramePr>
        <p:xfrm>
          <a:off x="1476375" y="3373438"/>
          <a:ext cx="1495425" cy="893762"/>
        </p:xfrm>
        <a:graphic>
          <a:graphicData uri="http://schemas.openxmlformats.org/presentationml/2006/ole">
            <p:oleObj spid="_x0000_s241667" name="Equation" r:id="rId4" imgW="660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42EAB6-84E3-489D-ADAA-9E94C95599C9}" type="slidenum">
              <a:rPr lang="en-US"/>
              <a:pPr/>
              <a:t>88</a:t>
            </a:fld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id-ID" sz="2800" smtClean="0"/>
              <a:t>Jika induktor dipasang arus konstan/DC, maka tegangan sama dengan nol. Sehingga induktor bertindak sebagai rangkaian hubung singkat/ </a:t>
            </a:r>
            <a:r>
              <a:rPr lang="id-ID" sz="2800" i="1" smtClean="0"/>
              <a:t>short circuit</a:t>
            </a:r>
            <a:r>
              <a:rPr lang="en-US" sz="2800" smtClean="0"/>
              <a:t> </a:t>
            </a:r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124200" y="3886200"/>
          <a:ext cx="2590800" cy="985838"/>
        </p:xfrm>
        <a:graphic>
          <a:graphicData uri="http://schemas.openxmlformats.org/presentationml/2006/ole">
            <p:oleObj spid="_x0000_s242690" r:id="rId3" imgW="1476190" imgH="561905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0BF8-703A-49D4-B109-BCAC2580AA0E}" type="slidenum">
              <a:rPr lang="en-US"/>
              <a:pPr/>
              <a:t>89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d-ID" sz="2800"/>
              <a:t>Respon alami adalah respon yang tergantung hanya oleh energi dalam yang disimpan elemen (kapasitor dan induktor) dan bukan oleh sumber luar</a:t>
            </a:r>
            <a:r>
              <a:rPr lang="en-US" sz="2800"/>
              <a:t> </a:t>
            </a:r>
          </a:p>
          <a:p>
            <a:pPr>
              <a:lnSpc>
                <a:spcPct val="80000"/>
              </a:lnSpc>
            </a:pPr>
            <a:r>
              <a:rPr lang="id-ID" sz="2800"/>
              <a:t>Respon </a:t>
            </a:r>
            <a:r>
              <a:rPr lang="id-ID" sz="2800" i="1"/>
              <a:t>steady state</a:t>
            </a:r>
            <a:r>
              <a:rPr lang="id-ID" sz="2800"/>
              <a:t> adalah respon yang ada atau muncul setelah rentang waktu yang lama</a:t>
            </a:r>
            <a:r>
              <a:rPr lang="en-US" sz="2800"/>
              <a:t> </a:t>
            </a:r>
          </a:p>
          <a:p>
            <a:pPr>
              <a:lnSpc>
                <a:spcPct val="80000"/>
              </a:lnSpc>
            </a:pPr>
            <a:r>
              <a:rPr lang="id-ID" sz="2800"/>
              <a:t>Respon paksa adalah respon yang muncul karena reaksi satu atau lebih sumber bebasnya</a:t>
            </a:r>
            <a:r>
              <a:rPr lang="en-US" sz="2800"/>
              <a:t> </a:t>
            </a:r>
          </a:p>
          <a:p>
            <a:pPr>
              <a:lnSpc>
                <a:spcPct val="80000"/>
              </a:lnSpc>
            </a:pPr>
            <a:r>
              <a:rPr lang="id-ID" sz="2800"/>
              <a:t>Respon </a:t>
            </a:r>
            <a:r>
              <a:rPr lang="id-ID" sz="2800" i="1"/>
              <a:t>transient</a:t>
            </a:r>
            <a:r>
              <a:rPr lang="id-ID" sz="2800"/>
              <a:t> atau respon peralihan adalah respon sementara yang muncul dalam rentang waktu terbatas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362-48BE-49C5-982E-5945C9111AFB}" type="slidenum">
              <a:rPr lang="en-US"/>
              <a:pPr/>
              <a:t>90</a:t>
            </a:fld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95589" name="Organization Chart 5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195589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D56F-D689-4A83-A0FA-82E4FA79F1D5}" type="slidenum">
              <a:rPr lang="en-US"/>
              <a:pPr/>
              <a:t>91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eriod"/>
            </a:pPr>
            <a:r>
              <a:rPr lang="id-ID"/>
              <a:t>Rangkain RC bebas sumber</a:t>
            </a: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76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65532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261</Words>
  <Application>Microsoft Office PowerPoint</Application>
  <PresentationFormat>On-screen Show (4:3)</PresentationFormat>
  <Paragraphs>58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Wingdings</vt:lpstr>
      <vt:lpstr>Default Design</vt:lpstr>
      <vt:lpstr>Microsoft Equation 3.0</vt:lpstr>
      <vt:lpstr>Bab 6. Respon Alami dan Respon Steady State</vt:lpstr>
      <vt:lpstr>Kapasitor (C)</vt:lpstr>
      <vt:lpstr>Slide 85</vt:lpstr>
      <vt:lpstr>Slide 86</vt:lpstr>
      <vt:lpstr>Induktor (L)</vt:lpstr>
      <vt:lpstr>Slide 88</vt:lpstr>
      <vt:lpstr>Slide 89</vt:lpstr>
      <vt:lpstr>Slide 90</vt:lpstr>
      <vt:lpstr>Rangkain RC bebas sumber</vt:lpstr>
      <vt:lpstr>Slide 92</vt:lpstr>
      <vt:lpstr>Slide 93</vt:lpstr>
      <vt:lpstr>Slide 94</vt:lpstr>
      <vt:lpstr>Rangkaian RL bebas sumber</vt:lpstr>
      <vt:lpstr>Slide 96</vt:lpstr>
      <vt:lpstr>Slide 97</vt:lpstr>
      <vt:lpstr>Slide 98</vt:lpstr>
      <vt:lpstr>Rangkaian RC dengan sumber</vt:lpstr>
      <vt:lpstr>Slide 100</vt:lpstr>
      <vt:lpstr>Slide 101</vt:lpstr>
      <vt:lpstr>Slide 102</vt:lpstr>
      <vt:lpstr>Slide 103</vt:lpstr>
      <vt:lpstr>Rangkaian RL  dengan Sumber</vt:lpstr>
      <vt:lpstr>Slide 105</vt:lpstr>
      <vt:lpstr>Slide 106</vt:lpstr>
      <vt:lpstr>Slide 107</vt:lpstr>
      <vt:lpstr>Langkah-langkah praktis untuk menyelesaikan respon paksa orde 1 :</vt:lpstr>
    </vt:vector>
  </TitlesOfParts>
  <Company>ITTelkom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Mohamad Ramdhani</dc:creator>
  <cp:lastModifiedBy>MRM</cp:lastModifiedBy>
  <cp:revision>33</cp:revision>
  <dcterms:created xsi:type="dcterms:W3CDTF">2009-05-05T07:01:01Z</dcterms:created>
  <dcterms:modified xsi:type="dcterms:W3CDTF">2013-10-17T01:55:19Z</dcterms:modified>
</cp:coreProperties>
</file>