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embeddings/oleObject3.bin" ContentType="application/vnd.openxmlformats-officedocument.oleObject"/>
  <Override PartName="/ppt/embeddings/oleObject4.bin" ContentType="application/vnd.openxmlformats-officedocument.oleObject"/>
  <Override PartName="/ppt/embeddings/oleObject1.bin" ContentType="application/vnd.openxmlformats-officedocument.oleObject"/>
  <Override PartName="/ppt/embeddings/oleObject2.bin" ContentType="application/vnd.openxmlformats-officedocument.oleObject"/>
  <Override PartName="/ppt/legacyDocTextInfo.bin" ContentType="application/vnd.ms-office.legacyDocTextInfo"/>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bin" ContentType="application/vnd.ms-office.legacyDiagramText"/>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Default Extension="emf" ContentType="image/x-emf"/>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63" saveSubsetFonts="1">
  <p:sldMasterIdLst>
    <p:sldMasterId id="2147483648" r:id="rId1"/>
  </p:sldMasterIdLst>
  <p:notesMasterIdLst>
    <p:notesMasterId r:id="rId29"/>
  </p:notesMasterIdLst>
  <p:sldIdLst>
    <p:sldId id="256" r:id="rId2"/>
    <p:sldId id="280" r:id="rId3"/>
    <p:sldId id="257" r:id="rId4"/>
    <p:sldId id="258" r:id="rId5"/>
    <p:sldId id="259" r:id="rId6"/>
    <p:sldId id="260" r:id="rId7"/>
    <p:sldId id="281" r:id="rId8"/>
    <p:sldId id="261" r:id="rId9"/>
    <p:sldId id="282" r:id="rId10"/>
    <p:sldId id="262" r:id="rId11"/>
    <p:sldId id="263" r:id="rId12"/>
    <p:sldId id="283" r:id="rId13"/>
    <p:sldId id="264" r:id="rId14"/>
    <p:sldId id="265" r:id="rId15"/>
    <p:sldId id="284" r:id="rId16"/>
    <p:sldId id="267" r:id="rId17"/>
    <p:sldId id="285" r:id="rId18"/>
    <p:sldId id="268" r:id="rId19"/>
    <p:sldId id="270" r:id="rId20"/>
    <p:sldId id="286" r:id="rId21"/>
    <p:sldId id="271" r:id="rId22"/>
    <p:sldId id="287" r:id="rId23"/>
    <p:sldId id="272" r:id="rId24"/>
    <p:sldId id="273" r:id="rId25"/>
    <p:sldId id="274" r:id="rId26"/>
    <p:sldId id="275" r:id="rId27"/>
    <p:sldId id="276" r:id="rId28"/>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a:srgbClr val="FF7C80"/>
    <a:srgbClr val="00FFCC"/>
    <a:srgbClr val="FF99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0631" autoAdjust="0"/>
  </p:normalViewPr>
  <p:slideViewPr>
    <p:cSldViewPr>
      <p:cViewPr varScale="1">
        <p:scale>
          <a:sx n="66" d="100"/>
          <a:sy n="66" d="100"/>
        </p:scale>
        <p:origin x="-1506"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microsoft.com/office/2006/relationships/legacyDocTextInfo" Target="legacyDocTextInfo.bin"/><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3" Type="http://schemas.microsoft.com/office/2006/relationships/legacyDiagramText" Target="legacyDiagramText3.bin"/><Relationship Id="rId2" Type="http://schemas.microsoft.com/office/2006/relationships/legacyDiagramText" Target="legacyDiagramText2.bin"/><Relationship Id="rId1" Type="http://schemas.microsoft.com/office/2006/relationships/legacyDiagramText" Target="legacyDiagramText1.bin"/></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png"/></Relationships>
</file>

<file path=ppt/drawings/_rels/vmlDrawing3.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0.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512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512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512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512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512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7F508F09-9193-4771-9559-3DA057E93C22}"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D380E0F-06C9-46E6-A8B2-0DCCAB10DF57}" type="slidenum">
              <a:rPr lang="en-US"/>
              <a:pPr/>
              <a:t>63</a:t>
            </a:fld>
            <a:endParaRPr lang="en-US"/>
          </a:p>
        </p:txBody>
      </p:sp>
      <p:sp>
        <p:nvSpPr>
          <p:cNvPr id="193538" name="Rectangle 2"/>
          <p:cNvSpPr>
            <a:spLocks noGrp="1" noRot="1" noChangeAspect="1" noChangeArrowheads="1" noTextEdit="1"/>
          </p:cNvSpPr>
          <p:nvPr>
            <p:ph type="sldImg"/>
          </p:nvPr>
        </p:nvSpPr>
        <p:spPr>
          <a:ln/>
        </p:spPr>
      </p:sp>
      <p:sp>
        <p:nvSpPr>
          <p:cNvPr id="193539" name="Rectangle 3"/>
          <p:cNvSpPr>
            <a:spLocks noGrp="1" noChangeArrowheads="1"/>
          </p:cNvSpPr>
          <p:nvPr>
            <p:ph type="body" idx="1"/>
          </p:nvPr>
        </p:nvSpPr>
        <p:spPr/>
        <p:txBody>
          <a:bodyPr/>
          <a:lstStyle/>
          <a:p>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36EC899C-06D9-4375-83DB-215BEAB62E40}"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A96DF149-3251-4630-985E-BC88707820D0}"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4C19621E-E966-45D1-83BD-7A40B2AEC173}"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dgm" preserve="1">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SmartArt Placeholder 2"/>
          <p:cNvSpPr>
            <a:spLocks noGrp="1"/>
          </p:cNvSpPr>
          <p:nvPr>
            <p:ph type="dgm" idx="1"/>
          </p:nvPr>
        </p:nvSpPr>
        <p:spPr>
          <a:xfrm>
            <a:off x="457200" y="1600200"/>
            <a:ext cx="8229600" cy="4525963"/>
          </a:xfrm>
        </p:spPr>
        <p:txBody>
          <a:bodyPr/>
          <a:lstStyle/>
          <a:p>
            <a:endParaRPr lang="en-US"/>
          </a:p>
        </p:txBody>
      </p:sp>
      <p:sp>
        <p:nvSpPr>
          <p:cNvPr id="4" name="Date Placeholder 3"/>
          <p:cNvSpPr>
            <a:spLocks noGrp="1"/>
          </p:cNvSpPr>
          <p:nvPr>
            <p:ph type="dt" sz="half" idx="10"/>
          </p:nvPr>
        </p:nvSpPr>
        <p:spPr>
          <a:xfrm>
            <a:off x="457200" y="6245225"/>
            <a:ext cx="2133600" cy="476250"/>
          </a:xfrm>
        </p:spPr>
        <p:txBody>
          <a:bodyPr/>
          <a:lstStyle>
            <a:lvl1pPr>
              <a:defRPr/>
            </a:lvl1pPr>
          </a:lstStyle>
          <a:p>
            <a:endParaRPr lang="en-US"/>
          </a:p>
        </p:txBody>
      </p:sp>
      <p:sp>
        <p:nvSpPr>
          <p:cNvPr id="5" name="Footer Placeholder 4"/>
          <p:cNvSpPr>
            <a:spLocks noGrp="1"/>
          </p:cNvSpPr>
          <p:nvPr>
            <p:ph type="ftr" sz="quarter" idx="11"/>
          </p:nvPr>
        </p:nvSpPr>
        <p:spPr>
          <a:xfrm>
            <a:off x="3124200" y="6245225"/>
            <a:ext cx="2895600" cy="476250"/>
          </a:xfrm>
        </p:spPr>
        <p:txBody>
          <a:bodyPr/>
          <a:lstStyle>
            <a:lvl1pPr>
              <a:defRPr/>
            </a:lvl1pPr>
          </a:lstStyle>
          <a:p>
            <a:endParaRPr lang="en-US"/>
          </a:p>
        </p:txBody>
      </p:sp>
      <p:sp>
        <p:nvSpPr>
          <p:cNvPr id="6" name="Slide Number Placeholder 5"/>
          <p:cNvSpPr>
            <a:spLocks noGrp="1"/>
          </p:cNvSpPr>
          <p:nvPr>
            <p:ph type="sldNum" sz="quarter" idx="12"/>
          </p:nvPr>
        </p:nvSpPr>
        <p:spPr>
          <a:xfrm>
            <a:off x="6553200" y="6245225"/>
            <a:ext cx="2133600" cy="476250"/>
          </a:xfrm>
        </p:spPr>
        <p:txBody>
          <a:bodyPr/>
          <a:lstStyle>
            <a:lvl1pPr>
              <a:defRPr/>
            </a:lvl1pPr>
          </a:lstStyle>
          <a:p>
            <a:fld id="{13006D32-1BFD-4D08-AE07-C4F191E2B8BA}"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5EAC8E10-C85E-41CC-BC61-CFDBFECBAD3B}"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015CE4D9-B4E1-4AF1-A9E5-3909E910E823}"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B6F9C2B1-F846-48FF-95D1-9B8F5E0A112B}"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DF7429C8-91A4-4D50-8E17-8D1934D84FF3}"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B47F8635-C240-4F05-842D-F07B96A492C7}"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40217B25-FBE6-4E27-B6FE-F485E4F377DC}"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B973A756-A902-4D6C-82C8-54855AFCCB12}"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C8B0394A-FBC2-4FB9-96B2-3D847215E90E}"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a:lum/>
          </a:blip>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C26E8872-71D2-44F8-8A84-E6262D16FAC0}"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ftr="0" dt="0"/>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2.v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3.vml"/></Relationships>
</file>

<file path=ppt/slides/_rels/slide2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slideLayout" Target="../slideLayouts/slideLayout2.xml"/><Relationship Id="rId1" Type="http://schemas.openxmlformats.org/officeDocument/2006/relationships/vmlDrawing" Target="../drawings/vmlDrawing4.vml"/><Relationship Id="rId4" Type="http://schemas.openxmlformats.org/officeDocument/2006/relationships/oleObject" Target="../embeddings/oleObject3.bin"/></Relationships>
</file>

<file path=ppt/slides/_rels/slide2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slideLayout" Target="../slideLayouts/slideLayout2.xml"/><Relationship Id="rId1" Type="http://schemas.openxmlformats.org/officeDocument/2006/relationships/vmlDrawing" Target="../drawings/vmlDrawing5.vml"/><Relationship Id="rId4" Type="http://schemas.openxmlformats.org/officeDocument/2006/relationships/oleObject" Target="../embeddings/oleObject4.bin"/></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vmlDrawing" Target="../drawings/vmlDrawing1.v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F9671406-8EB7-4D42-BE50-F14C67F1BC7C}" type="slidenum">
              <a:rPr lang="en-US"/>
              <a:pPr/>
              <a:t>63</a:t>
            </a:fld>
            <a:endParaRPr lang="en-US"/>
          </a:p>
        </p:txBody>
      </p:sp>
      <p:sp>
        <p:nvSpPr>
          <p:cNvPr id="2050" name="Rectangle 2"/>
          <p:cNvSpPr>
            <a:spLocks noGrp="1" noChangeArrowheads="1"/>
          </p:cNvSpPr>
          <p:nvPr>
            <p:ph type="ctrTitle"/>
          </p:nvPr>
        </p:nvSpPr>
        <p:spPr/>
        <p:txBody>
          <a:bodyPr/>
          <a:lstStyle/>
          <a:p>
            <a:pPr algn="l"/>
            <a:r>
              <a:rPr lang="en-US"/>
              <a:t>Bab 5. Teorema Rangkaian</a:t>
            </a:r>
          </a:p>
        </p:txBody>
      </p:sp>
      <p:sp>
        <p:nvSpPr>
          <p:cNvPr id="2051" name="Rectangle 3"/>
          <p:cNvSpPr>
            <a:spLocks noGrp="1" noChangeArrowheads="1"/>
          </p:cNvSpPr>
          <p:nvPr>
            <p:ph type="subTitle" idx="1"/>
          </p:nvPr>
        </p:nvSpPr>
        <p:spPr/>
        <p:txBody>
          <a:bodyPr/>
          <a:lstStyle/>
          <a:p>
            <a:pPr algn="r"/>
            <a:r>
              <a:rPr lang="en-US"/>
              <a:t>oleh : M. Ramdhani</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4E5D2A19-2670-43FF-9330-8E879475AED3}" type="slidenum">
              <a:rPr lang="en-US"/>
              <a:pPr/>
              <a:t>72</a:t>
            </a:fld>
            <a:endParaRPr lang="en-US"/>
          </a:p>
        </p:txBody>
      </p:sp>
      <p:sp>
        <p:nvSpPr>
          <p:cNvPr id="165890" name="Rectangle 2"/>
          <p:cNvSpPr>
            <a:spLocks noGrp="1" noChangeArrowheads="1"/>
          </p:cNvSpPr>
          <p:nvPr>
            <p:ph type="title"/>
          </p:nvPr>
        </p:nvSpPr>
        <p:spPr/>
        <p:txBody>
          <a:bodyPr/>
          <a:lstStyle/>
          <a:p>
            <a:pPr marL="838200" indent="-838200" algn="l">
              <a:buFontTx/>
              <a:buAutoNum type="arabicPeriod" startAt="2"/>
            </a:pPr>
            <a:r>
              <a:rPr lang="id-ID"/>
              <a:t>Teorema Substitusi</a:t>
            </a:r>
            <a:endParaRPr lang="en-US"/>
          </a:p>
        </p:txBody>
      </p:sp>
      <p:sp>
        <p:nvSpPr>
          <p:cNvPr id="165891" name="Rectangle 3"/>
          <p:cNvSpPr>
            <a:spLocks noGrp="1" noChangeArrowheads="1"/>
          </p:cNvSpPr>
          <p:nvPr>
            <p:ph type="body" idx="1"/>
          </p:nvPr>
        </p:nvSpPr>
        <p:spPr/>
        <p:txBody>
          <a:bodyPr/>
          <a:lstStyle/>
          <a:p>
            <a:pPr>
              <a:buFontTx/>
              <a:buNone/>
            </a:pPr>
            <a:r>
              <a:rPr lang="en-US" i="1"/>
              <a:t>	</a:t>
            </a:r>
            <a:r>
              <a:rPr lang="id-ID" i="1"/>
              <a:t>Suatu komponen atau elemen pasif yang dilalui oleh sebuah arus yang mengalir (sebesar i) maka pada komponen pasif tersebut dapat digantikan dengan sumber tegangan Vs yang mempunyai nilai yang samadengan saat arus tersebut(sebesar i) melalui komponen pasif tersebut</a:t>
            </a:r>
            <a:r>
              <a:rPr lang="en-US"/>
              <a:t>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8192BA04-0C97-4D93-9624-9F6CAE90B481}" type="slidenum">
              <a:rPr lang="en-US"/>
              <a:pPr/>
              <a:t>73</a:t>
            </a:fld>
            <a:endParaRPr lang="en-US"/>
          </a:p>
        </p:txBody>
      </p:sp>
      <p:sp>
        <p:nvSpPr>
          <p:cNvPr id="166917" name="Rectangle 5"/>
          <p:cNvSpPr>
            <a:spLocks noGrp="1" noChangeArrowheads="1"/>
          </p:cNvSpPr>
          <p:nvPr>
            <p:ph type="title"/>
          </p:nvPr>
        </p:nvSpPr>
        <p:spPr/>
        <p:txBody>
          <a:bodyPr/>
          <a:lstStyle/>
          <a:p>
            <a:endParaRPr lang="en-US"/>
          </a:p>
        </p:txBody>
      </p:sp>
      <p:graphicFrame>
        <p:nvGraphicFramePr>
          <p:cNvPr id="166916" name="Object 4"/>
          <p:cNvGraphicFramePr>
            <a:graphicFrameLocks noChangeAspect="1"/>
          </p:cNvGraphicFramePr>
          <p:nvPr>
            <p:ph idx="1"/>
          </p:nvPr>
        </p:nvGraphicFramePr>
        <p:xfrm>
          <a:off x="457200" y="2082800"/>
          <a:ext cx="8686800" cy="2565400"/>
        </p:xfrm>
        <a:graphic>
          <a:graphicData uri="http://schemas.openxmlformats.org/presentationml/2006/ole">
            <p:oleObj spid="_x0000_s166916" r:id="rId3" imgW="4676190" imgH="1380952" progId="">
              <p:embed/>
            </p:oleObj>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sz="quarter" idx="12"/>
          </p:nvPr>
        </p:nvSpPr>
        <p:spPr/>
        <p:txBody>
          <a:bodyPr/>
          <a:lstStyle/>
          <a:p>
            <a:fld id="{5EAC8E10-C85E-41CC-BC61-CFDBFECBAD3B}" type="slidenum">
              <a:rPr lang="en-US" smtClean="0"/>
              <a:pPr/>
              <a:t>74</a:t>
            </a:fld>
            <a:endParaRPr lang="en-US"/>
          </a:p>
        </p:txBody>
      </p:sp>
      <p:pic>
        <p:nvPicPr>
          <p:cNvPr id="195585" name="Picture 1"/>
          <p:cNvPicPr>
            <a:picLocks noChangeAspect="1" noChangeArrowheads="1"/>
          </p:cNvPicPr>
          <p:nvPr/>
        </p:nvPicPr>
        <p:blipFill>
          <a:blip r:embed="rId2"/>
          <a:srcRect/>
          <a:stretch>
            <a:fillRect/>
          </a:stretch>
        </p:blipFill>
        <p:spPr bwMode="auto">
          <a:xfrm>
            <a:off x="1600199" y="1752600"/>
            <a:ext cx="5832863" cy="3048000"/>
          </a:xfrm>
          <a:prstGeom prst="rect">
            <a:avLst/>
          </a:prstGeom>
          <a:noFill/>
          <a:ln w="9525">
            <a:noFill/>
            <a:miter lim="800000"/>
            <a:headEnd/>
            <a:tailEnd/>
          </a:ln>
          <a:effectLst/>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728C55E8-78C3-45B6-B008-E4F90E5066E7}" type="slidenum">
              <a:rPr lang="en-US"/>
              <a:pPr/>
              <a:t>75</a:t>
            </a:fld>
            <a:endParaRPr lang="en-US"/>
          </a:p>
        </p:txBody>
      </p:sp>
      <p:sp>
        <p:nvSpPr>
          <p:cNvPr id="168962" name="Rectangle 2"/>
          <p:cNvSpPr>
            <a:spLocks noGrp="1" noChangeArrowheads="1"/>
          </p:cNvSpPr>
          <p:nvPr>
            <p:ph type="title"/>
          </p:nvPr>
        </p:nvSpPr>
        <p:spPr/>
        <p:txBody>
          <a:bodyPr/>
          <a:lstStyle/>
          <a:p>
            <a:pPr marL="838200" indent="-838200" algn="l">
              <a:buFontTx/>
              <a:buAutoNum type="arabicPeriod" startAt="3"/>
            </a:pPr>
            <a:r>
              <a:rPr lang="id-ID"/>
              <a:t>Teorema Thevenin</a:t>
            </a:r>
            <a:endParaRPr lang="en-US"/>
          </a:p>
        </p:txBody>
      </p:sp>
      <p:sp>
        <p:nvSpPr>
          <p:cNvPr id="168963" name="Rectangle 3"/>
          <p:cNvSpPr>
            <a:spLocks noGrp="1" noChangeArrowheads="1"/>
          </p:cNvSpPr>
          <p:nvPr>
            <p:ph type="body" idx="1"/>
          </p:nvPr>
        </p:nvSpPr>
        <p:spPr/>
        <p:txBody>
          <a:bodyPr/>
          <a:lstStyle/>
          <a:p>
            <a:pPr>
              <a:buFontTx/>
              <a:buNone/>
            </a:pPr>
            <a:r>
              <a:rPr lang="en-US" i="1"/>
              <a:t>	</a:t>
            </a:r>
            <a:r>
              <a:rPr lang="id-ID" i="1"/>
              <a:t>Suatu rangkaian listrik dapat disederhanakan dengan hanya terdiri dari satu buah sumber tegangan yang dihubungserikan dengan sebuah tahanan ekivelennya pada dua terminal yang diamati</a:t>
            </a:r>
            <a:r>
              <a:rPr lang="en-US"/>
              <a:t>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59E5CD17-25BB-4D59-8AED-58056A10417F}" type="slidenum">
              <a:rPr lang="en-US"/>
              <a:pPr/>
              <a:t>76</a:t>
            </a:fld>
            <a:endParaRPr lang="en-US"/>
          </a:p>
        </p:txBody>
      </p:sp>
      <p:sp>
        <p:nvSpPr>
          <p:cNvPr id="169986" name="Rectangle 2"/>
          <p:cNvSpPr>
            <a:spLocks noGrp="1" noChangeArrowheads="1"/>
          </p:cNvSpPr>
          <p:nvPr>
            <p:ph type="title"/>
          </p:nvPr>
        </p:nvSpPr>
        <p:spPr/>
        <p:txBody>
          <a:bodyPr/>
          <a:lstStyle/>
          <a:p>
            <a:endParaRPr lang="en-US"/>
          </a:p>
        </p:txBody>
      </p:sp>
      <p:sp>
        <p:nvSpPr>
          <p:cNvPr id="169987" name="Rectangle 3"/>
          <p:cNvSpPr>
            <a:spLocks noGrp="1" noChangeArrowheads="1"/>
          </p:cNvSpPr>
          <p:nvPr>
            <p:ph type="body" idx="1"/>
          </p:nvPr>
        </p:nvSpPr>
        <p:spPr/>
        <p:txBody>
          <a:bodyPr/>
          <a:lstStyle/>
          <a:p>
            <a:pPr marL="609600" indent="-609600">
              <a:lnSpc>
                <a:spcPct val="90000"/>
              </a:lnSpc>
              <a:buFontTx/>
              <a:buAutoNum type="arabicPeriod"/>
            </a:pPr>
            <a:r>
              <a:rPr lang="id-ID" sz="2400"/>
              <a:t>Cari dan tentukan titik terminal a-b dimana parameter yang ditanyakan.</a:t>
            </a:r>
          </a:p>
          <a:p>
            <a:pPr marL="609600" indent="-609600">
              <a:lnSpc>
                <a:spcPct val="90000"/>
              </a:lnSpc>
              <a:buFontTx/>
              <a:buAutoNum type="arabicPeriod"/>
            </a:pPr>
            <a:r>
              <a:rPr lang="id-ID" sz="2400"/>
              <a:t>Lepaskan komponen pada titik a-b tersebut, </a:t>
            </a:r>
            <a:r>
              <a:rPr lang="id-ID" sz="2400" i="1"/>
              <a:t>open circuit</a:t>
            </a:r>
            <a:r>
              <a:rPr lang="id-ID" sz="2400"/>
              <a:t> kan pada terminal a-b kemudian hitung nilai tegangan dititik a-b tersebut (Vab = Vth).</a:t>
            </a:r>
          </a:p>
          <a:p>
            <a:pPr marL="609600" indent="-609600">
              <a:lnSpc>
                <a:spcPct val="90000"/>
              </a:lnSpc>
              <a:buFontTx/>
              <a:buAutoNum type="arabicPeriod"/>
            </a:pPr>
            <a:r>
              <a:rPr lang="id-ID" sz="2400"/>
              <a:t>Jika semua sumbernya adalah sumber bebas, maka tentukan nilai tahanan diukur pada titik a-b tersebut saat semua sumber di non aktifkan dengan cara diganti dengan tahanan dalamnya (untuk sumber tegangan bebas diganti rangkaian </a:t>
            </a:r>
            <a:r>
              <a:rPr lang="id-ID" sz="2400" i="1"/>
              <a:t>short circuit</a:t>
            </a:r>
            <a:r>
              <a:rPr lang="id-ID" sz="2400"/>
              <a:t> dan untuk sumber arus bebas diganti dengan rangkaian </a:t>
            </a:r>
            <a:r>
              <a:rPr lang="id-ID" sz="2400" i="1"/>
              <a:t>open circuit</a:t>
            </a:r>
            <a:r>
              <a:rPr lang="id-ID" sz="2400"/>
              <a:t>)</a:t>
            </a:r>
            <a:r>
              <a:rPr lang="en-US" sz="2400"/>
              <a:t> </a:t>
            </a:r>
            <a:r>
              <a:rPr lang="id-ID" sz="2400"/>
              <a:t>(Rab = Rth).</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sz="quarter" idx="12"/>
          </p:nvPr>
        </p:nvSpPr>
        <p:spPr/>
        <p:txBody>
          <a:bodyPr/>
          <a:lstStyle/>
          <a:p>
            <a:fld id="{5EAC8E10-C85E-41CC-BC61-CFDBFECBAD3B}" type="slidenum">
              <a:rPr lang="en-US" smtClean="0"/>
              <a:pPr/>
              <a:t>77</a:t>
            </a:fld>
            <a:endParaRPr lang="en-US"/>
          </a:p>
        </p:txBody>
      </p:sp>
      <p:pic>
        <p:nvPicPr>
          <p:cNvPr id="5" name="Picture 2"/>
          <p:cNvPicPr>
            <a:picLocks noChangeAspect="1" noChangeArrowheads="1"/>
          </p:cNvPicPr>
          <p:nvPr/>
        </p:nvPicPr>
        <p:blipFill>
          <a:blip r:embed="rId2"/>
          <a:srcRect/>
          <a:stretch>
            <a:fillRect/>
          </a:stretch>
        </p:blipFill>
        <p:spPr bwMode="auto">
          <a:xfrm>
            <a:off x="1752600" y="1600200"/>
            <a:ext cx="5936885" cy="3733800"/>
          </a:xfrm>
          <a:prstGeom prst="rect">
            <a:avLst/>
          </a:prstGeom>
          <a:noFill/>
          <a:ln w="9525">
            <a:noFill/>
            <a:miter lim="800000"/>
            <a:headEnd/>
            <a:tailEnd/>
          </a:ln>
          <a:effectLst/>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298AAD04-2AA4-4C6A-A746-2E16F820E805}" type="slidenum">
              <a:rPr lang="en-US"/>
              <a:pPr/>
              <a:t>78</a:t>
            </a:fld>
            <a:endParaRPr lang="en-US"/>
          </a:p>
        </p:txBody>
      </p:sp>
      <p:sp>
        <p:nvSpPr>
          <p:cNvPr id="172034" name="Rectangle 2"/>
          <p:cNvSpPr>
            <a:spLocks noGrp="1" noChangeArrowheads="1"/>
          </p:cNvSpPr>
          <p:nvPr>
            <p:ph type="title"/>
          </p:nvPr>
        </p:nvSpPr>
        <p:spPr/>
        <p:txBody>
          <a:bodyPr/>
          <a:lstStyle/>
          <a:p>
            <a:endParaRPr lang="en-US"/>
          </a:p>
        </p:txBody>
      </p:sp>
      <p:sp>
        <p:nvSpPr>
          <p:cNvPr id="172035" name="Rectangle 3"/>
          <p:cNvSpPr>
            <a:spLocks noGrp="1" noChangeArrowheads="1"/>
          </p:cNvSpPr>
          <p:nvPr>
            <p:ph type="body" idx="1"/>
          </p:nvPr>
        </p:nvSpPr>
        <p:spPr/>
        <p:txBody>
          <a:bodyPr/>
          <a:lstStyle/>
          <a:p>
            <a:pPr marL="609600" indent="-609600">
              <a:lnSpc>
                <a:spcPct val="90000"/>
              </a:lnSpc>
              <a:buFontTx/>
              <a:buAutoNum type="arabicPeriod" startAt="4"/>
            </a:pPr>
            <a:r>
              <a:rPr lang="id-ID" sz="2800"/>
              <a:t>Jika terdapat sumber tak bebas, maka untuk mencari nilai tahanan pengganti Theveninnya didapatkan dengan cara .</a:t>
            </a:r>
          </a:p>
          <a:p>
            <a:pPr marL="609600" indent="-609600">
              <a:lnSpc>
                <a:spcPct val="90000"/>
              </a:lnSpc>
              <a:buFontTx/>
              <a:buAutoNum type="arabicPeriod" startAt="4"/>
            </a:pPr>
            <a:r>
              <a:rPr lang="id-ID" sz="2800"/>
              <a:t>Untuk mencari Isc pada terminal titik a-b tersebut dihubungsingkatkan dan dicari arus yang mengalir pada titik tersebut (Iab = Isc).</a:t>
            </a:r>
            <a:endParaRPr lang="en-US" sz="2800"/>
          </a:p>
          <a:p>
            <a:pPr marL="609600" indent="-609600">
              <a:lnSpc>
                <a:spcPct val="90000"/>
              </a:lnSpc>
              <a:buFontTx/>
              <a:buAutoNum type="arabicPeriod" startAt="4"/>
            </a:pPr>
            <a:r>
              <a:rPr lang="id-ID" sz="2800"/>
              <a:t>Gambarkan kembali rangkaian pengganti Theveninnya, kemudian pasangkan kembali komponen yang tadi dilepas dan hitung parameter yang ditanyakan</a:t>
            </a:r>
            <a:r>
              <a:rPr lang="en-US" sz="2800"/>
              <a:t>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sz="quarter" idx="12"/>
          </p:nvPr>
        </p:nvSpPr>
        <p:spPr/>
        <p:txBody>
          <a:bodyPr/>
          <a:lstStyle/>
          <a:p>
            <a:fld id="{5EAC8E10-C85E-41CC-BC61-CFDBFECBAD3B}" type="slidenum">
              <a:rPr lang="en-US" smtClean="0"/>
              <a:pPr/>
              <a:t>79</a:t>
            </a:fld>
            <a:endParaRPr lang="en-US"/>
          </a:p>
        </p:txBody>
      </p:sp>
      <p:pic>
        <p:nvPicPr>
          <p:cNvPr id="5" name="Picture 2"/>
          <p:cNvPicPr>
            <a:picLocks noChangeAspect="1" noChangeArrowheads="1"/>
          </p:cNvPicPr>
          <p:nvPr/>
        </p:nvPicPr>
        <p:blipFill>
          <a:blip r:embed="rId2"/>
          <a:srcRect/>
          <a:stretch>
            <a:fillRect/>
          </a:stretch>
        </p:blipFill>
        <p:spPr bwMode="auto">
          <a:xfrm>
            <a:off x="1059129" y="1828800"/>
            <a:ext cx="6484671" cy="3048000"/>
          </a:xfrm>
          <a:prstGeom prst="rect">
            <a:avLst/>
          </a:prstGeom>
          <a:noFill/>
          <a:ln w="9525">
            <a:noFill/>
            <a:miter lim="800000"/>
            <a:headEnd/>
            <a:tailEnd/>
          </a:ln>
          <a:effectLst/>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25148373-2201-40F9-BB31-6E46DDE31838}" type="slidenum">
              <a:rPr lang="en-US"/>
              <a:pPr/>
              <a:t>80</a:t>
            </a:fld>
            <a:endParaRPr lang="en-US"/>
          </a:p>
        </p:txBody>
      </p:sp>
      <p:sp>
        <p:nvSpPr>
          <p:cNvPr id="173058" name="Rectangle 2"/>
          <p:cNvSpPr>
            <a:spLocks noGrp="1" noChangeArrowheads="1"/>
          </p:cNvSpPr>
          <p:nvPr>
            <p:ph type="title"/>
          </p:nvPr>
        </p:nvSpPr>
        <p:spPr/>
        <p:txBody>
          <a:bodyPr/>
          <a:lstStyle/>
          <a:p>
            <a:pPr marL="838200" indent="-838200" algn="l">
              <a:buFontTx/>
              <a:buAutoNum type="arabicPeriod" startAt="4"/>
            </a:pPr>
            <a:r>
              <a:rPr lang="id-ID"/>
              <a:t>Teorema Norton</a:t>
            </a:r>
            <a:endParaRPr lang="en-US"/>
          </a:p>
        </p:txBody>
      </p:sp>
      <p:sp>
        <p:nvSpPr>
          <p:cNvPr id="173059" name="Rectangle 3"/>
          <p:cNvSpPr>
            <a:spLocks noGrp="1" noChangeArrowheads="1"/>
          </p:cNvSpPr>
          <p:nvPr>
            <p:ph type="body" idx="1"/>
          </p:nvPr>
        </p:nvSpPr>
        <p:spPr/>
        <p:txBody>
          <a:bodyPr/>
          <a:lstStyle/>
          <a:p>
            <a:pPr>
              <a:buFontTx/>
              <a:buNone/>
            </a:pPr>
            <a:r>
              <a:rPr lang="en-US" i="1"/>
              <a:t>	</a:t>
            </a:r>
            <a:r>
              <a:rPr lang="id-ID" i="1"/>
              <a:t>Suatu rangkaian listrik dapat disederhanakan dengan hanya terdiri dari satu buah sumber arus yang dihubungparalelkan dengan sebuah tahanan ekivelennya pada dua terminal yang diamati</a:t>
            </a:r>
            <a:r>
              <a:rPr lang="en-US"/>
              <a:t> </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1B5F5211-4202-4014-B59D-8229810FCABC}" type="slidenum">
              <a:rPr lang="en-US"/>
              <a:pPr/>
              <a:t>81</a:t>
            </a:fld>
            <a:endParaRPr lang="en-US"/>
          </a:p>
        </p:txBody>
      </p:sp>
      <p:sp>
        <p:nvSpPr>
          <p:cNvPr id="175106" name="Rectangle 2"/>
          <p:cNvSpPr>
            <a:spLocks noGrp="1" noChangeArrowheads="1"/>
          </p:cNvSpPr>
          <p:nvPr>
            <p:ph type="title"/>
          </p:nvPr>
        </p:nvSpPr>
        <p:spPr/>
        <p:txBody>
          <a:bodyPr/>
          <a:lstStyle/>
          <a:p>
            <a:endParaRPr lang="en-US"/>
          </a:p>
        </p:txBody>
      </p:sp>
      <p:sp>
        <p:nvSpPr>
          <p:cNvPr id="175107" name="Rectangle 3"/>
          <p:cNvSpPr>
            <a:spLocks noGrp="1" noChangeArrowheads="1"/>
          </p:cNvSpPr>
          <p:nvPr>
            <p:ph type="body" idx="1"/>
          </p:nvPr>
        </p:nvSpPr>
        <p:spPr/>
        <p:txBody>
          <a:bodyPr/>
          <a:lstStyle/>
          <a:p>
            <a:pPr marL="609600" indent="-609600">
              <a:lnSpc>
                <a:spcPct val="90000"/>
              </a:lnSpc>
              <a:buFontTx/>
              <a:buAutoNum type="arabicPeriod"/>
            </a:pPr>
            <a:r>
              <a:rPr lang="id-ID" sz="2400"/>
              <a:t>Cari dan tentukan titik terminal a-b dimana parameter yang ditanyakan.</a:t>
            </a:r>
            <a:endParaRPr lang="en-US" sz="2400"/>
          </a:p>
          <a:p>
            <a:pPr marL="609600" indent="-609600">
              <a:lnSpc>
                <a:spcPct val="90000"/>
              </a:lnSpc>
              <a:buFontTx/>
              <a:buAutoNum type="arabicPeriod"/>
            </a:pPr>
            <a:r>
              <a:rPr lang="id-ID" sz="2400"/>
              <a:t>Lepaskan komponen pada titik a-b tersebut, </a:t>
            </a:r>
            <a:r>
              <a:rPr lang="id-ID" sz="2400" i="1"/>
              <a:t>short circuit</a:t>
            </a:r>
            <a:r>
              <a:rPr lang="id-ID" sz="2400"/>
              <a:t> kan pada terminal a-b kemudian hitung nilai arus dititik a-b tersebut (Iab = Isc = IN).</a:t>
            </a:r>
            <a:endParaRPr lang="en-US" sz="2400"/>
          </a:p>
          <a:p>
            <a:pPr marL="609600" indent="-609600">
              <a:lnSpc>
                <a:spcPct val="90000"/>
              </a:lnSpc>
              <a:buFontTx/>
              <a:buAutoNum type="arabicPeriod"/>
            </a:pPr>
            <a:r>
              <a:rPr lang="id-ID" sz="2400"/>
              <a:t>Jika semua sumbernya adalah sumber bebas, maka tentukan nilai tahanan diukur pada titik a-b tersebut saat semua sumber di non aktifkan dengan cara diganti dengan tahanan dalamnya (untuk sumber tegangan bebas diganti rangkaian </a:t>
            </a:r>
            <a:r>
              <a:rPr lang="id-ID" sz="2400" i="1"/>
              <a:t>short circuit</a:t>
            </a:r>
            <a:r>
              <a:rPr lang="id-ID" sz="2400"/>
              <a:t> dan untuk sumber arus bebas diganti dengan rangkaian </a:t>
            </a:r>
            <a:r>
              <a:rPr lang="id-ID" sz="2400" i="1"/>
              <a:t>open circuit</a:t>
            </a:r>
            <a:r>
              <a:rPr lang="id-ID" sz="2400"/>
              <a:t>)</a:t>
            </a:r>
            <a:r>
              <a:rPr lang="en-US" sz="2400"/>
              <a:t> </a:t>
            </a:r>
            <a:r>
              <a:rPr lang="id-ID" sz="2400"/>
              <a:t>(Rab = RN = Rth).</a:t>
            </a:r>
            <a:endParaRPr lang="en-US" sz="2400"/>
          </a:p>
          <a:p>
            <a:pPr marL="609600" indent="-609600">
              <a:lnSpc>
                <a:spcPct val="90000"/>
              </a:lnSpc>
              <a:buFontTx/>
              <a:buAutoNum type="arabicPeriod"/>
            </a:pPr>
            <a:endParaRPr lang="en-US" sz="240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Pengertian</a:t>
            </a:r>
            <a:r>
              <a:rPr lang="en-US" dirty="0" smtClean="0"/>
              <a:t> </a:t>
            </a:r>
            <a:r>
              <a:rPr lang="en-US" dirty="0" err="1" smtClean="0"/>
              <a:t>Teorema</a:t>
            </a:r>
            <a:endParaRPr lang="en-US" dirty="0"/>
          </a:p>
        </p:txBody>
      </p:sp>
      <p:sp>
        <p:nvSpPr>
          <p:cNvPr id="3" name="Content Placeholder 2"/>
          <p:cNvSpPr>
            <a:spLocks noGrp="1"/>
          </p:cNvSpPr>
          <p:nvPr>
            <p:ph idx="1"/>
          </p:nvPr>
        </p:nvSpPr>
        <p:spPr/>
        <p:txBody>
          <a:bodyPr/>
          <a:lstStyle/>
          <a:p>
            <a:pPr>
              <a:buNone/>
            </a:pPr>
            <a:r>
              <a:rPr lang="en-US" sz="2800" dirty="0" smtClean="0"/>
              <a:t>	</a:t>
            </a:r>
            <a:r>
              <a:rPr lang="en-US" sz="2800" dirty="0" err="1" smtClean="0"/>
              <a:t>Teorema</a:t>
            </a:r>
            <a:r>
              <a:rPr lang="en-US" sz="2800" dirty="0" smtClean="0"/>
              <a:t> </a:t>
            </a:r>
            <a:r>
              <a:rPr lang="en-US" sz="2800" dirty="0" err="1" smtClean="0"/>
              <a:t>adalah</a:t>
            </a:r>
            <a:r>
              <a:rPr lang="en-US" sz="2800" dirty="0" smtClean="0"/>
              <a:t> </a:t>
            </a:r>
            <a:r>
              <a:rPr lang="en-US" sz="2800" dirty="0" err="1" smtClean="0"/>
              <a:t>pernyataan</a:t>
            </a:r>
            <a:r>
              <a:rPr lang="en-US" sz="2800" dirty="0" smtClean="0"/>
              <a:t> </a:t>
            </a:r>
            <a:r>
              <a:rPr lang="en-US" sz="2800" dirty="0" err="1" smtClean="0"/>
              <a:t>matematis</a:t>
            </a:r>
            <a:r>
              <a:rPr lang="en-US" sz="2800" dirty="0" smtClean="0"/>
              <a:t> yang </a:t>
            </a:r>
            <a:r>
              <a:rPr lang="en-US" sz="2800" dirty="0" err="1" smtClean="0"/>
              <a:t>telah</a:t>
            </a:r>
            <a:r>
              <a:rPr lang="en-US" sz="2800" dirty="0" smtClean="0"/>
              <a:t> </a:t>
            </a:r>
            <a:r>
              <a:rPr lang="en-US" sz="2800" dirty="0" err="1" smtClean="0"/>
              <a:t>dibuktikan</a:t>
            </a:r>
            <a:r>
              <a:rPr lang="en-US" sz="2800" dirty="0" smtClean="0"/>
              <a:t> </a:t>
            </a:r>
            <a:r>
              <a:rPr lang="en-US" sz="2800" dirty="0" err="1" smtClean="0"/>
              <a:t>secara</a:t>
            </a:r>
            <a:r>
              <a:rPr lang="en-US" sz="2800" dirty="0" smtClean="0"/>
              <a:t> </a:t>
            </a:r>
            <a:r>
              <a:rPr lang="en-US" sz="2800" dirty="0" err="1" smtClean="0"/>
              <a:t>logis</a:t>
            </a:r>
            <a:r>
              <a:rPr lang="en-US" sz="2800" dirty="0" smtClean="0"/>
              <a:t> </a:t>
            </a:r>
            <a:r>
              <a:rPr lang="en-US" sz="2800" dirty="0" err="1" smtClean="0"/>
              <a:t>sesuai</a:t>
            </a:r>
            <a:r>
              <a:rPr lang="en-US" sz="2800" dirty="0" smtClean="0"/>
              <a:t> </a:t>
            </a:r>
            <a:r>
              <a:rPr lang="en-US" sz="2800" dirty="0" err="1" smtClean="0"/>
              <a:t>dengan</a:t>
            </a:r>
            <a:r>
              <a:rPr lang="en-US" sz="2800" dirty="0" smtClean="0"/>
              <a:t> </a:t>
            </a:r>
            <a:r>
              <a:rPr lang="en-US" sz="2800" dirty="0" err="1" smtClean="0"/>
              <a:t>kaidah</a:t>
            </a:r>
            <a:r>
              <a:rPr lang="en-US" sz="2800" dirty="0" smtClean="0"/>
              <a:t> </a:t>
            </a:r>
            <a:r>
              <a:rPr lang="en-US" sz="2800" dirty="0" err="1" smtClean="0"/>
              <a:t>matematika</a:t>
            </a:r>
            <a:r>
              <a:rPr lang="en-US" sz="2800" dirty="0" smtClean="0"/>
              <a:t> </a:t>
            </a:r>
            <a:r>
              <a:rPr lang="en-US" sz="2800" dirty="0" err="1" smtClean="0"/>
              <a:t>dengan</a:t>
            </a:r>
            <a:r>
              <a:rPr lang="en-US" sz="2800" dirty="0" smtClean="0"/>
              <a:t> </a:t>
            </a:r>
            <a:r>
              <a:rPr lang="en-US" sz="2800" dirty="0" err="1" smtClean="0"/>
              <a:t>menggunakan</a:t>
            </a:r>
            <a:r>
              <a:rPr lang="en-US" sz="2800" dirty="0" smtClean="0"/>
              <a:t> </a:t>
            </a:r>
            <a:r>
              <a:rPr lang="en-US" sz="2800" dirty="0" err="1" smtClean="0"/>
              <a:t>asumsi-asumsi</a:t>
            </a:r>
            <a:r>
              <a:rPr lang="en-US" sz="2800" dirty="0" smtClean="0"/>
              <a:t> </a:t>
            </a:r>
            <a:r>
              <a:rPr lang="en-US" sz="2800" dirty="0" err="1" smtClean="0"/>
              <a:t>matematis</a:t>
            </a:r>
            <a:r>
              <a:rPr lang="en-US" sz="2800" dirty="0" smtClean="0"/>
              <a:t> yang </a:t>
            </a:r>
            <a:r>
              <a:rPr lang="en-US" sz="2800" dirty="0" err="1" smtClean="0"/>
              <a:t>telah</a:t>
            </a:r>
            <a:r>
              <a:rPr lang="en-US" sz="2800" dirty="0" smtClean="0"/>
              <a:t> </a:t>
            </a:r>
            <a:r>
              <a:rPr lang="en-US" sz="2800" dirty="0" err="1" smtClean="0"/>
              <a:t>diketahui</a:t>
            </a:r>
            <a:r>
              <a:rPr lang="en-US" sz="2800" dirty="0" smtClean="0"/>
              <a:t> </a:t>
            </a:r>
          </a:p>
          <a:p>
            <a:pPr>
              <a:buNone/>
            </a:pPr>
            <a:endParaRPr lang="en-US" sz="2800" dirty="0" smtClean="0"/>
          </a:p>
          <a:p>
            <a:pPr>
              <a:buNone/>
            </a:pPr>
            <a:r>
              <a:rPr lang="en-US" sz="2800" dirty="0" smtClean="0"/>
              <a:t>	</a:t>
            </a:r>
            <a:r>
              <a:rPr lang="en-US" sz="2800" dirty="0" err="1" smtClean="0"/>
              <a:t>Perbedaan</a:t>
            </a:r>
            <a:r>
              <a:rPr lang="en-US" sz="2800" dirty="0" smtClean="0"/>
              <a:t> </a:t>
            </a:r>
            <a:r>
              <a:rPr lang="en-US" sz="2800" dirty="0" err="1" smtClean="0"/>
              <a:t>dengan</a:t>
            </a:r>
            <a:r>
              <a:rPr lang="en-US" sz="2800" dirty="0" smtClean="0"/>
              <a:t> </a:t>
            </a:r>
            <a:r>
              <a:rPr lang="en-US" sz="2800" dirty="0" err="1" smtClean="0"/>
              <a:t>teori</a:t>
            </a:r>
            <a:r>
              <a:rPr lang="en-US" sz="2800" dirty="0" smtClean="0"/>
              <a:t> </a:t>
            </a:r>
            <a:r>
              <a:rPr lang="en-US" sz="2800" dirty="0" err="1" smtClean="0"/>
              <a:t>adalah</a:t>
            </a:r>
            <a:r>
              <a:rPr lang="en-US" sz="2800" dirty="0" smtClean="0"/>
              <a:t> </a:t>
            </a:r>
            <a:r>
              <a:rPr lang="en-US" sz="2800" dirty="0" err="1" smtClean="0"/>
              <a:t>teorema</a:t>
            </a:r>
            <a:r>
              <a:rPr lang="en-US" sz="2800" dirty="0" smtClean="0"/>
              <a:t> </a:t>
            </a:r>
            <a:r>
              <a:rPr lang="en-US" sz="2800" dirty="0" err="1" smtClean="0"/>
              <a:t>diperoleh</a:t>
            </a:r>
            <a:r>
              <a:rPr lang="en-US" sz="2800" dirty="0" smtClean="0"/>
              <a:t> </a:t>
            </a:r>
            <a:r>
              <a:rPr lang="en-US" sz="2800" dirty="0" err="1" smtClean="0"/>
              <a:t>dari</a:t>
            </a:r>
            <a:r>
              <a:rPr lang="en-US" sz="2800" dirty="0" smtClean="0"/>
              <a:t> </a:t>
            </a:r>
            <a:r>
              <a:rPr lang="en-US" sz="2800" dirty="0" err="1" smtClean="0"/>
              <a:t>asumsi-asumsi</a:t>
            </a:r>
            <a:r>
              <a:rPr lang="en-US" sz="2800" dirty="0" smtClean="0"/>
              <a:t> </a:t>
            </a:r>
            <a:r>
              <a:rPr lang="en-US" sz="2800" dirty="0" err="1" smtClean="0"/>
              <a:t>matematis</a:t>
            </a:r>
            <a:r>
              <a:rPr lang="en-US" sz="2800" dirty="0" smtClean="0"/>
              <a:t> </a:t>
            </a:r>
            <a:r>
              <a:rPr lang="en-US" sz="2800" dirty="0" err="1" smtClean="0"/>
              <a:t>sedangkan</a:t>
            </a:r>
            <a:r>
              <a:rPr lang="en-US" sz="2800" dirty="0" smtClean="0"/>
              <a:t> </a:t>
            </a:r>
            <a:r>
              <a:rPr lang="en-US" sz="2800" dirty="0" err="1" smtClean="0"/>
              <a:t>teori</a:t>
            </a:r>
            <a:r>
              <a:rPr lang="en-US" sz="2800" dirty="0" smtClean="0"/>
              <a:t> </a:t>
            </a:r>
            <a:r>
              <a:rPr lang="en-US" sz="2800" dirty="0" err="1" smtClean="0"/>
              <a:t>diperoleh</a:t>
            </a:r>
            <a:r>
              <a:rPr lang="en-US" sz="2800" dirty="0" smtClean="0"/>
              <a:t> </a:t>
            </a:r>
            <a:r>
              <a:rPr lang="en-US" sz="2800" dirty="0" err="1" smtClean="0"/>
              <a:t>dari</a:t>
            </a:r>
            <a:r>
              <a:rPr lang="en-US" sz="2800" dirty="0" smtClean="0"/>
              <a:t> </a:t>
            </a:r>
            <a:r>
              <a:rPr lang="en-US" sz="2800" dirty="0" err="1" smtClean="0"/>
              <a:t>fakta-fakta</a:t>
            </a:r>
            <a:r>
              <a:rPr lang="en-US" sz="2800" dirty="0" smtClean="0"/>
              <a:t> </a:t>
            </a:r>
            <a:r>
              <a:rPr lang="en-US" sz="2800" dirty="0" err="1" smtClean="0"/>
              <a:t>empiris</a:t>
            </a:r>
            <a:endParaRPr lang="en-US" sz="2800" dirty="0"/>
          </a:p>
        </p:txBody>
      </p:sp>
      <p:sp>
        <p:nvSpPr>
          <p:cNvPr id="4" name="Slide Number Placeholder 3"/>
          <p:cNvSpPr>
            <a:spLocks noGrp="1"/>
          </p:cNvSpPr>
          <p:nvPr>
            <p:ph type="sldNum" sz="quarter" idx="12"/>
          </p:nvPr>
        </p:nvSpPr>
        <p:spPr/>
        <p:txBody>
          <a:bodyPr/>
          <a:lstStyle/>
          <a:p>
            <a:fld id="{5EAC8E10-C85E-41CC-BC61-CFDBFECBAD3B}" type="slidenum">
              <a:rPr lang="en-US" smtClean="0"/>
              <a:pPr/>
              <a:t>64</a:t>
            </a:fld>
            <a:endParaRPr 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sz="quarter" idx="12"/>
          </p:nvPr>
        </p:nvSpPr>
        <p:spPr/>
        <p:txBody>
          <a:bodyPr/>
          <a:lstStyle/>
          <a:p>
            <a:fld id="{5EAC8E10-C85E-41CC-BC61-CFDBFECBAD3B}" type="slidenum">
              <a:rPr lang="en-US" smtClean="0"/>
              <a:pPr/>
              <a:t>82</a:t>
            </a:fld>
            <a:endParaRPr lang="en-US"/>
          </a:p>
        </p:txBody>
      </p:sp>
      <p:pic>
        <p:nvPicPr>
          <p:cNvPr id="5" name="Picture 2"/>
          <p:cNvPicPr>
            <a:picLocks noChangeAspect="1" noChangeArrowheads="1"/>
          </p:cNvPicPr>
          <p:nvPr/>
        </p:nvPicPr>
        <p:blipFill>
          <a:blip r:embed="rId2"/>
          <a:srcRect/>
          <a:stretch>
            <a:fillRect/>
          </a:stretch>
        </p:blipFill>
        <p:spPr bwMode="auto">
          <a:xfrm>
            <a:off x="1752600" y="1600200"/>
            <a:ext cx="5936885" cy="3733800"/>
          </a:xfrm>
          <a:prstGeom prst="rect">
            <a:avLst/>
          </a:prstGeom>
          <a:noFill/>
          <a:ln w="9525">
            <a:noFill/>
            <a:miter lim="800000"/>
            <a:headEnd/>
            <a:tailEnd/>
          </a:ln>
          <a:effectLst/>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BE5AB448-FCA3-4CD4-A098-686D1E786589}" type="slidenum">
              <a:rPr lang="en-US"/>
              <a:pPr/>
              <a:t>83</a:t>
            </a:fld>
            <a:endParaRPr lang="en-US"/>
          </a:p>
        </p:txBody>
      </p:sp>
      <p:sp>
        <p:nvSpPr>
          <p:cNvPr id="176130" name="Rectangle 2"/>
          <p:cNvSpPr>
            <a:spLocks noGrp="1" noChangeArrowheads="1"/>
          </p:cNvSpPr>
          <p:nvPr>
            <p:ph type="title"/>
          </p:nvPr>
        </p:nvSpPr>
        <p:spPr/>
        <p:txBody>
          <a:bodyPr/>
          <a:lstStyle/>
          <a:p>
            <a:endParaRPr lang="en-US"/>
          </a:p>
        </p:txBody>
      </p:sp>
      <p:sp>
        <p:nvSpPr>
          <p:cNvPr id="176131" name="Rectangle 3"/>
          <p:cNvSpPr>
            <a:spLocks noGrp="1" noChangeArrowheads="1"/>
          </p:cNvSpPr>
          <p:nvPr>
            <p:ph type="body" idx="1"/>
          </p:nvPr>
        </p:nvSpPr>
        <p:spPr/>
        <p:txBody>
          <a:bodyPr/>
          <a:lstStyle/>
          <a:p>
            <a:pPr marL="609600" indent="-609600">
              <a:lnSpc>
                <a:spcPct val="90000"/>
              </a:lnSpc>
              <a:buFontTx/>
              <a:buAutoNum type="arabicPeriod" startAt="4"/>
            </a:pPr>
            <a:r>
              <a:rPr lang="id-ID" sz="2800"/>
              <a:t>Jika terdapat sumber tak bebas, maka untuk mencari nilai tahanan pengganti Nortonnya didapatkan dengan cara .</a:t>
            </a:r>
            <a:endParaRPr lang="en-US" sz="2800"/>
          </a:p>
          <a:p>
            <a:pPr marL="609600" indent="-609600">
              <a:lnSpc>
                <a:spcPct val="90000"/>
              </a:lnSpc>
              <a:buFontTx/>
              <a:buAutoNum type="arabicPeriod" startAt="4"/>
            </a:pPr>
            <a:r>
              <a:rPr lang="id-ID" sz="2800"/>
              <a:t>Untuk mencari Voc pada terminal titik a-b tersebut dibuka dan dicari tegangan pada titik tersebut (Vab = Voc).</a:t>
            </a:r>
            <a:endParaRPr lang="en-US" sz="2800"/>
          </a:p>
          <a:p>
            <a:pPr marL="609600" indent="-609600">
              <a:lnSpc>
                <a:spcPct val="90000"/>
              </a:lnSpc>
              <a:buFontTx/>
              <a:buAutoNum type="arabicPeriod" startAt="4"/>
            </a:pPr>
            <a:r>
              <a:rPr lang="id-ID" sz="2800"/>
              <a:t>Gambarkan kembali rangkaian pengganti Nortonnya, kemudian pasangkan kembali komponen yang tadi dilepas dan hitung parameter yang ditanyakan.</a:t>
            </a:r>
            <a:endParaRPr lang="en-US" sz="2800"/>
          </a:p>
          <a:p>
            <a:pPr marL="609600" indent="-609600">
              <a:lnSpc>
                <a:spcPct val="90000"/>
              </a:lnSpc>
              <a:buFontTx/>
              <a:buAutoNum type="arabicPeriod" startAt="4"/>
            </a:pPr>
            <a:endParaRPr lang="en-US" sz="280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sz="quarter" idx="12"/>
          </p:nvPr>
        </p:nvSpPr>
        <p:spPr/>
        <p:txBody>
          <a:bodyPr/>
          <a:lstStyle/>
          <a:p>
            <a:fld id="{5EAC8E10-C85E-41CC-BC61-CFDBFECBAD3B}" type="slidenum">
              <a:rPr lang="en-US" smtClean="0"/>
              <a:pPr/>
              <a:t>84</a:t>
            </a:fld>
            <a:endParaRPr lang="en-US"/>
          </a:p>
        </p:txBody>
      </p:sp>
      <p:pic>
        <p:nvPicPr>
          <p:cNvPr id="5" name="Picture 2"/>
          <p:cNvPicPr>
            <a:picLocks noChangeAspect="1" noChangeArrowheads="1"/>
          </p:cNvPicPr>
          <p:nvPr/>
        </p:nvPicPr>
        <p:blipFill>
          <a:blip r:embed="rId2"/>
          <a:srcRect/>
          <a:stretch>
            <a:fillRect/>
          </a:stretch>
        </p:blipFill>
        <p:spPr bwMode="auto">
          <a:xfrm>
            <a:off x="1059129" y="1828800"/>
            <a:ext cx="6484671" cy="3048000"/>
          </a:xfrm>
          <a:prstGeom prst="rect">
            <a:avLst/>
          </a:prstGeom>
          <a:noFill/>
          <a:ln w="9525">
            <a:noFill/>
            <a:miter lim="800000"/>
            <a:headEnd/>
            <a:tailEnd/>
          </a:ln>
          <a:effectLst/>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5"/>
          <p:cNvSpPr>
            <a:spLocks noGrp="1"/>
          </p:cNvSpPr>
          <p:nvPr>
            <p:ph type="sldNum" sz="quarter" idx="12"/>
          </p:nvPr>
        </p:nvSpPr>
        <p:spPr/>
        <p:txBody>
          <a:bodyPr/>
          <a:lstStyle/>
          <a:p>
            <a:fld id="{9FF88607-45B9-440A-A6DA-B9FE2194579A}" type="slidenum">
              <a:rPr lang="en-US"/>
              <a:pPr/>
              <a:t>85</a:t>
            </a:fld>
            <a:endParaRPr lang="en-US"/>
          </a:p>
        </p:txBody>
      </p:sp>
      <p:sp>
        <p:nvSpPr>
          <p:cNvPr id="177154" name="Rectangle 2"/>
          <p:cNvSpPr>
            <a:spLocks noGrp="1" noChangeArrowheads="1"/>
          </p:cNvSpPr>
          <p:nvPr>
            <p:ph type="title"/>
          </p:nvPr>
        </p:nvSpPr>
        <p:spPr/>
        <p:txBody>
          <a:bodyPr/>
          <a:lstStyle/>
          <a:p>
            <a:pPr marL="838200" indent="-838200">
              <a:buFontTx/>
              <a:buAutoNum type="arabicPeriod" startAt="5"/>
            </a:pPr>
            <a:r>
              <a:rPr lang="id-ID" sz="4000"/>
              <a:t>Teorema Transformasi Sumber</a:t>
            </a:r>
            <a:endParaRPr lang="en-US" sz="4000"/>
          </a:p>
        </p:txBody>
      </p:sp>
      <p:sp>
        <p:nvSpPr>
          <p:cNvPr id="177155" name="Rectangle 3"/>
          <p:cNvSpPr>
            <a:spLocks noGrp="1" noChangeArrowheads="1"/>
          </p:cNvSpPr>
          <p:nvPr>
            <p:ph type="body" idx="1"/>
          </p:nvPr>
        </p:nvSpPr>
        <p:spPr/>
        <p:txBody>
          <a:bodyPr/>
          <a:lstStyle/>
          <a:p>
            <a:pPr>
              <a:buFontTx/>
              <a:buNone/>
            </a:pPr>
            <a:r>
              <a:rPr lang="en-US"/>
              <a:t>	</a:t>
            </a:r>
            <a:r>
              <a:rPr lang="id-ID"/>
              <a:t>Sumber tegangan yang dihubungserikan dengan resistansi mempunyai karakteristik yang sama atau ekivalen dengan sumber arus yang dihubungparalelkan dengan resistansi yang sama atau sebaliknya</a:t>
            </a:r>
            <a:r>
              <a:rPr lang="en-US"/>
              <a:t> </a:t>
            </a:r>
          </a:p>
        </p:txBody>
      </p:sp>
      <p:sp>
        <p:nvSpPr>
          <p:cNvPr id="177157" name="Rectangle 5"/>
          <p:cNvSpPr>
            <a:spLocks noChangeArrowheads="1"/>
          </p:cNvSpPr>
          <p:nvPr/>
        </p:nvSpPr>
        <p:spPr bwMode="auto">
          <a:xfrm>
            <a:off x="0" y="2843213"/>
            <a:ext cx="9144000" cy="0"/>
          </a:xfrm>
          <a:prstGeom prst="rect">
            <a:avLst/>
          </a:prstGeom>
          <a:noFill/>
          <a:ln w="9525">
            <a:noFill/>
            <a:miter lim="800000"/>
            <a:headEnd/>
            <a:tailEnd/>
          </a:ln>
          <a:effectLst/>
        </p:spPr>
        <p:txBody>
          <a:bodyPr wrap="none" anchor="ctr">
            <a:spAutoFit/>
          </a:bodyPr>
          <a:lstStyle/>
          <a:p>
            <a:endParaRPr lang="en-US"/>
          </a:p>
        </p:txBody>
      </p:sp>
      <p:graphicFrame>
        <p:nvGraphicFramePr>
          <p:cNvPr id="177156" name="Object 4"/>
          <p:cNvGraphicFramePr>
            <a:graphicFrameLocks noChangeAspect="1"/>
          </p:cNvGraphicFramePr>
          <p:nvPr/>
        </p:nvGraphicFramePr>
        <p:xfrm>
          <a:off x="1066800" y="4191000"/>
          <a:ext cx="6553200" cy="2178050"/>
        </p:xfrm>
        <a:graphic>
          <a:graphicData uri="http://schemas.openxmlformats.org/presentationml/2006/ole">
            <p:oleObj spid="_x0000_s177156" name="Visio" r:id="rId3" imgW="3519526" imgH="1171042" progId="Visio.Drawing.11">
              <p:embed/>
            </p:oleObj>
          </a:graphicData>
        </a:graphic>
      </p:graphicFrame>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fld id="{4B30C6BC-74F5-45EC-AD99-A1F3E60BE3B2}" type="slidenum">
              <a:rPr lang="en-US"/>
              <a:pPr/>
              <a:t>86</a:t>
            </a:fld>
            <a:endParaRPr lang="en-US"/>
          </a:p>
        </p:txBody>
      </p:sp>
      <p:sp>
        <p:nvSpPr>
          <p:cNvPr id="178178" name="Rectangle 2"/>
          <p:cNvSpPr>
            <a:spLocks noGrp="1" noChangeArrowheads="1"/>
          </p:cNvSpPr>
          <p:nvPr>
            <p:ph type="title"/>
          </p:nvPr>
        </p:nvSpPr>
        <p:spPr/>
        <p:txBody>
          <a:bodyPr/>
          <a:lstStyle/>
          <a:p>
            <a:pPr marL="762000" indent="-762000" algn="l">
              <a:buFontTx/>
              <a:buAutoNum type="arabicPeriod" startAt="6"/>
            </a:pPr>
            <a:r>
              <a:rPr lang="id-ID" sz="4000"/>
              <a:t>Teorema Transfer Daya Maksimum</a:t>
            </a:r>
            <a:endParaRPr lang="en-US" sz="4000"/>
          </a:p>
        </p:txBody>
      </p:sp>
      <p:sp>
        <p:nvSpPr>
          <p:cNvPr id="178179" name="Rectangle 3"/>
          <p:cNvSpPr>
            <a:spLocks noGrp="1" noChangeArrowheads="1"/>
          </p:cNvSpPr>
          <p:nvPr>
            <p:ph type="body" idx="1"/>
          </p:nvPr>
        </p:nvSpPr>
        <p:spPr/>
        <p:txBody>
          <a:bodyPr/>
          <a:lstStyle/>
          <a:p>
            <a:pPr>
              <a:buFontTx/>
              <a:buNone/>
            </a:pPr>
            <a:r>
              <a:rPr lang="en-US" i="1"/>
              <a:t>	</a:t>
            </a:r>
            <a:r>
              <a:rPr lang="id-ID" i="1"/>
              <a:t>Transfer daya maksimum terjadi jika nilai resistansi beban samadengan nilai resistansi sumber, baik dipasang seri dengan sumber tegangan ataupun dipasang paralel dengan sumber arus</a:t>
            </a:r>
            <a:r>
              <a:rPr lang="en-US"/>
              <a:t> </a:t>
            </a:r>
          </a:p>
        </p:txBody>
      </p:sp>
      <p:pic>
        <p:nvPicPr>
          <p:cNvPr id="178181" name="Picture 5"/>
          <p:cNvPicPr>
            <a:picLocks noChangeAspect="1" noChangeArrowheads="1"/>
          </p:cNvPicPr>
          <p:nvPr/>
        </p:nvPicPr>
        <p:blipFill>
          <a:blip r:embed="rId2"/>
          <a:srcRect/>
          <a:stretch>
            <a:fillRect/>
          </a:stretch>
        </p:blipFill>
        <p:spPr bwMode="auto">
          <a:xfrm>
            <a:off x="2057400" y="4191000"/>
            <a:ext cx="3505200" cy="2284413"/>
          </a:xfrm>
          <a:prstGeom prst="rect">
            <a:avLst/>
          </a:prstGeom>
          <a:noFill/>
          <a:ln w="9525">
            <a:noFill/>
            <a:miter lim="800000"/>
            <a:headEnd/>
            <a:tailEnd/>
          </a:ln>
          <a:effectLst/>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D8B869B4-29AB-46CF-B0D4-3792A41CD25D}" type="slidenum">
              <a:rPr lang="en-US"/>
              <a:pPr/>
              <a:t>87</a:t>
            </a:fld>
            <a:endParaRPr lang="en-US"/>
          </a:p>
        </p:txBody>
      </p:sp>
      <p:sp>
        <p:nvSpPr>
          <p:cNvPr id="179202" name="Rectangle 2"/>
          <p:cNvSpPr>
            <a:spLocks noGrp="1" noChangeArrowheads="1"/>
          </p:cNvSpPr>
          <p:nvPr>
            <p:ph type="title"/>
          </p:nvPr>
        </p:nvSpPr>
        <p:spPr/>
        <p:txBody>
          <a:bodyPr/>
          <a:lstStyle/>
          <a:p>
            <a:endParaRPr lang="en-US"/>
          </a:p>
        </p:txBody>
      </p:sp>
      <p:sp>
        <p:nvSpPr>
          <p:cNvPr id="179203" name="Rectangle 3"/>
          <p:cNvSpPr>
            <a:spLocks noGrp="1" noChangeArrowheads="1"/>
          </p:cNvSpPr>
          <p:nvPr>
            <p:ph type="body" idx="1"/>
          </p:nvPr>
        </p:nvSpPr>
        <p:spPr/>
        <p:txBody>
          <a:bodyPr/>
          <a:lstStyle/>
          <a:p>
            <a:r>
              <a:rPr lang="id-ID"/>
              <a:t>Teorema transfer daya maksimum adalah daya maksimum yang dikirimkan ketika beban RL samadengan beban intern sumber Rg</a:t>
            </a:r>
            <a:r>
              <a:rPr lang="en-US"/>
              <a:t> </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5"/>
          <p:cNvSpPr>
            <a:spLocks noGrp="1"/>
          </p:cNvSpPr>
          <p:nvPr>
            <p:ph type="sldNum" sz="quarter" idx="12"/>
          </p:nvPr>
        </p:nvSpPr>
        <p:spPr/>
        <p:txBody>
          <a:bodyPr/>
          <a:lstStyle/>
          <a:p>
            <a:fld id="{24DFF856-A76A-4B90-BD82-5AEB31B8DA9D}" type="slidenum">
              <a:rPr lang="en-US"/>
              <a:pPr/>
              <a:t>88</a:t>
            </a:fld>
            <a:endParaRPr lang="en-US"/>
          </a:p>
        </p:txBody>
      </p:sp>
      <p:sp>
        <p:nvSpPr>
          <p:cNvPr id="180226" name="Rectangle 2"/>
          <p:cNvSpPr>
            <a:spLocks noGrp="1" noChangeArrowheads="1"/>
          </p:cNvSpPr>
          <p:nvPr>
            <p:ph type="title"/>
          </p:nvPr>
        </p:nvSpPr>
        <p:spPr/>
        <p:txBody>
          <a:bodyPr/>
          <a:lstStyle/>
          <a:p>
            <a:r>
              <a:rPr lang="id-ID" sz="4000"/>
              <a:t>Transformasi Star (</a:t>
            </a:r>
            <a:r>
              <a:rPr lang="id-ID" sz="4000">
                <a:sym typeface="Symbol" pitchFamily="18" charset="2"/>
              </a:rPr>
              <a:t></a:t>
            </a:r>
            <a:r>
              <a:rPr lang="id-ID" sz="4000"/>
              <a:t>) ke Delta (</a:t>
            </a:r>
            <a:r>
              <a:rPr lang="id-ID" sz="4000">
                <a:sym typeface="Symbol" pitchFamily="18" charset="2"/>
              </a:rPr>
              <a:t></a:t>
            </a:r>
            <a:r>
              <a:rPr lang="id-ID" sz="4000"/>
              <a:t>) :</a:t>
            </a:r>
            <a:endParaRPr lang="en-US" sz="4000"/>
          </a:p>
        </p:txBody>
      </p:sp>
      <p:sp>
        <p:nvSpPr>
          <p:cNvPr id="180227" name="Rectangle 3"/>
          <p:cNvSpPr>
            <a:spLocks noGrp="1" noChangeArrowheads="1"/>
          </p:cNvSpPr>
          <p:nvPr>
            <p:ph type="body" idx="1"/>
          </p:nvPr>
        </p:nvSpPr>
        <p:spPr/>
        <p:txBody>
          <a:bodyPr/>
          <a:lstStyle/>
          <a:p>
            <a:endParaRPr lang="en-US"/>
          </a:p>
        </p:txBody>
      </p:sp>
      <p:pic>
        <p:nvPicPr>
          <p:cNvPr id="180229" name="Picture 5"/>
          <p:cNvPicPr>
            <a:picLocks noChangeAspect="1" noChangeArrowheads="1"/>
          </p:cNvPicPr>
          <p:nvPr/>
        </p:nvPicPr>
        <p:blipFill>
          <a:blip r:embed="rId3"/>
          <a:srcRect/>
          <a:stretch>
            <a:fillRect/>
          </a:stretch>
        </p:blipFill>
        <p:spPr bwMode="auto">
          <a:xfrm>
            <a:off x="1981200" y="1600200"/>
            <a:ext cx="4533900" cy="2019300"/>
          </a:xfrm>
          <a:prstGeom prst="rect">
            <a:avLst/>
          </a:prstGeom>
          <a:noFill/>
          <a:ln w="9525">
            <a:noFill/>
            <a:miter lim="800000"/>
            <a:headEnd/>
            <a:tailEnd/>
          </a:ln>
          <a:effectLst/>
        </p:spPr>
      </p:pic>
      <p:sp>
        <p:nvSpPr>
          <p:cNvPr id="180231" name="Rectangle 7"/>
          <p:cNvSpPr>
            <a:spLocks noChangeArrowheads="1"/>
          </p:cNvSpPr>
          <p:nvPr/>
        </p:nvSpPr>
        <p:spPr bwMode="auto">
          <a:xfrm>
            <a:off x="0" y="2762250"/>
            <a:ext cx="9144000" cy="0"/>
          </a:xfrm>
          <a:prstGeom prst="rect">
            <a:avLst/>
          </a:prstGeom>
          <a:noFill/>
          <a:ln w="9525">
            <a:noFill/>
            <a:miter lim="800000"/>
            <a:headEnd/>
            <a:tailEnd/>
          </a:ln>
          <a:effectLst/>
        </p:spPr>
        <p:txBody>
          <a:bodyPr wrap="none" anchor="ctr">
            <a:spAutoFit/>
          </a:bodyPr>
          <a:lstStyle/>
          <a:p>
            <a:endParaRPr lang="en-US"/>
          </a:p>
        </p:txBody>
      </p:sp>
      <p:graphicFrame>
        <p:nvGraphicFramePr>
          <p:cNvPr id="180230" name="Object 6"/>
          <p:cNvGraphicFramePr>
            <a:graphicFrameLocks noChangeAspect="1"/>
          </p:cNvGraphicFramePr>
          <p:nvPr/>
        </p:nvGraphicFramePr>
        <p:xfrm>
          <a:off x="1752600" y="3733800"/>
          <a:ext cx="3276600" cy="2714625"/>
        </p:xfrm>
        <a:graphic>
          <a:graphicData uri="http://schemas.openxmlformats.org/presentationml/2006/ole">
            <p:oleObj spid="_x0000_s180230" name="Equation" r:id="rId4" imgW="1612900" imgH="1333500" progId="Equation.3">
              <p:embed/>
            </p:oleObj>
          </a:graphicData>
        </a:graphic>
      </p:graphicFrame>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5"/>
          <p:cNvSpPr>
            <a:spLocks noGrp="1"/>
          </p:cNvSpPr>
          <p:nvPr>
            <p:ph type="sldNum" sz="quarter" idx="12"/>
          </p:nvPr>
        </p:nvSpPr>
        <p:spPr/>
        <p:txBody>
          <a:bodyPr/>
          <a:lstStyle/>
          <a:p>
            <a:fld id="{B55C6D4E-3268-4BBB-9004-7ACD937F5DB8}" type="slidenum">
              <a:rPr lang="en-US"/>
              <a:pPr/>
              <a:t>89</a:t>
            </a:fld>
            <a:endParaRPr lang="en-US"/>
          </a:p>
        </p:txBody>
      </p:sp>
      <p:sp>
        <p:nvSpPr>
          <p:cNvPr id="181250" name="Rectangle 2"/>
          <p:cNvSpPr>
            <a:spLocks noGrp="1" noChangeArrowheads="1"/>
          </p:cNvSpPr>
          <p:nvPr>
            <p:ph type="title"/>
          </p:nvPr>
        </p:nvSpPr>
        <p:spPr/>
        <p:txBody>
          <a:bodyPr/>
          <a:lstStyle/>
          <a:p>
            <a:r>
              <a:rPr lang="id-ID" sz="4000"/>
              <a:t>Transformasi Delta (</a:t>
            </a:r>
            <a:r>
              <a:rPr lang="id-ID" sz="4000">
                <a:sym typeface="Symbol" pitchFamily="18" charset="2"/>
              </a:rPr>
              <a:t></a:t>
            </a:r>
            <a:r>
              <a:rPr lang="id-ID" sz="4000"/>
              <a:t>) ke Star (</a:t>
            </a:r>
            <a:r>
              <a:rPr lang="id-ID" sz="4000">
                <a:sym typeface="Symbol" pitchFamily="18" charset="2"/>
              </a:rPr>
              <a:t></a:t>
            </a:r>
            <a:r>
              <a:rPr lang="id-ID" sz="4000"/>
              <a:t>):</a:t>
            </a:r>
            <a:endParaRPr lang="en-US" sz="4000"/>
          </a:p>
        </p:txBody>
      </p:sp>
      <p:sp>
        <p:nvSpPr>
          <p:cNvPr id="181251" name="Rectangle 3"/>
          <p:cNvSpPr>
            <a:spLocks noGrp="1" noChangeArrowheads="1"/>
          </p:cNvSpPr>
          <p:nvPr>
            <p:ph type="body" idx="1"/>
          </p:nvPr>
        </p:nvSpPr>
        <p:spPr/>
        <p:txBody>
          <a:bodyPr/>
          <a:lstStyle/>
          <a:p>
            <a:endParaRPr lang="en-US"/>
          </a:p>
        </p:txBody>
      </p:sp>
      <p:pic>
        <p:nvPicPr>
          <p:cNvPr id="181252" name="Picture 4"/>
          <p:cNvPicPr>
            <a:picLocks noChangeAspect="1" noChangeArrowheads="1"/>
          </p:cNvPicPr>
          <p:nvPr/>
        </p:nvPicPr>
        <p:blipFill>
          <a:blip r:embed="rId3"/>
          <a:srcRect/>
          <a:stretch>
            <a:fillRect/>
          </a:stretch>
        </p:blipFill>
        <p:spPr bwMode="auto">
          <a:xfrm>
            <a:off x="1828800" y="1600200"/>
            <a:ext cx="4305300" cy="1876425"/>
          </a:xfrm>
          <a:prstGeom prst="rect">
            <a:avLst/>
          </a:prstGeom>
          <a:noFill/>
          <a:ln w="9525">
            <a:noFill/>
            <a:miter lim="800000"/>
            <a:headEnd/>
            <a:tailEnd/>
          </a:ln>
          <a:effectLst/>
        </p:spPr>
      </p:pic>
      <p:sp>
        <p:nvSpPr>
          <p:cNvPr id="181254" name="Rectangle 6"/>
          <p:cNvSpPr>
            <a:spLocks noChangeArrowheads="1"/>
          </p:cNvSpPr>
          <p:nvPr/>
        </p:nvSpPr>
        <p:spPr bwMode="auto">
          <a:xfrm>
            <a:off x="0" y="2757488"/>
            <a:ext cx="9144000" cy="0"/>
          </a:xfrm>
          <a:prstGeom prst="rect">
            <a:avLst/>
          </a:prstGeom>
          <a:noFill/>
          <a:ln w="9525">
            <a:noFill/>
            <a:miter lim="800000"/>
            <a:headEnd/>
            <a:tailEnd/>
          </a:ln>
          <a:effectLst/>
        </p:spPr>
        <p:txBody>
          <a:bodyPr wrap="none" anchor="ctr">
            <a:spAutoFit/>
          </a:bodyPr>
          <a:lstStyle/>
          <a:p>
            <a:endParaRPr lang="en-US"/>
          </a:p>
        </p:txBody>
      </p:sp>
      <p:graphicFrame>
        <p:nvGraphicFramePr>
          <p:cNvPr id="181253" name="Object 5"/>
          <p:cNvGraphicFramePr>
            <a:graphicFrameLocks noChangeAspect="1"/>
          </p:cNvGraphicFramePr>
          <p:nvPr/>
        </p:nvGraphicFramePr>
        <p:xfrm>
          <a:off x="1524000" y="3581400"/>
          <a:ext cx="2619375" cy="2819400"/>
        </p:xfrm>
        <a:graphic>
          <a:graphicData uri="http://schemas.openxmlformats.org/presentationml/2006/ole">
            <p:oleObj spid="_x0000_s181253" name="Equation" r:id="rId4" imgW="1244600" imgH="1346200" progId="Equation.3">
              <p:embed/>
            </p:oleObj>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6028FF89-FBCC-4420-BA38-FA006B896837}" type="slidenum">
              <a:rPr lang="en-US"/>
              <a:pPr/>
              <a:t>65</a:t>
            </a:fld>
            <a:endParaRPr lang="en-US"/>
          </a:p>
        </p:txBody>
      </p:sp>
      <p:sp>
        <p:nvSpPr>
          <p:cNvPr id="159746" name="Rectangle 2"/>
          <p:cNvSpPr>
            <a:spLocks noGrp="1" noChangeArrowheads="1"/>
          </p:cNvSpPr>
          <p:nvPr>
            <p:ph type="title"/>
          </p:nvPr>
        </p:nvSpPr>
        <p:spPr/>
        <p:txBody>
          <a:bodyPr/>
          <a:lstStyle/>
          <a:p>
            <a:endParaRPr lang="en-US"/>
          </a:p>
        </p:txBody>
      </p:sp>
      <p:sp>
        <p:nvSpPr>
          <p:cNvPr id="159747" name="Rectangle 3"/>
          <p:cNvSpPr>
            <a:spLocks noGrp="1" noChangeArrowheads="1"/>
          </p:cNvSpPr>
          <p:nvPr>
            <p:ph type="body" idx="1"/>
          </p:nvPr>
        </p:nvSpPr>
        <p:spPr/>
        <p:txBody>
          <a:bodyPr/>
          <a:lstStyle/>
          <a:p>
            <a:pPr marL="609600" indent="-609600">
              <a:buFontTx/>
              <a:buAutoNum type="arabicPeriod"/>
            </a:pPr>
            <a:r>
              <a:rPr lang="id-ID"/>
              <a:t>Teorema Superposisi</a:t>
            </a:r>
          </a:p>
          <a:p>
            <a:pPr marL="609600" indent="-609600">
              <a:buFontTx/>
              <a:buAutoNum type="arabicPeriod"/>
            </a:pPr>
            <a:r>
              <a:rPr lang="id-ID"/>
              <a:t>Teorema Substitusi</a:t>
            </a:r>
          </a:p>
          <a:p>
            <a:pPr marL="609600" indent="-609600">
              <a:buFontTx/>
              <a:buAutoNum type="arabicPeriod"/>
            </a:pPr>
            <a:r>
              <a:rPr lang="id-ID"/>
              <a:t>Teorema Thevenin</a:t>
            </a:r>
          </a:p>
          <a:p>
            <a:pPr marL="609600" indent="-609600">
              <a:buFontTx/>
              <a:buAutoNum type="arabicPeriod"/>
            </a:pPr>
            <a:r>
              <a:rPr lang="id-ID"/>
              <a:t>Teorema Norton</a:t>
            </a:r>
          </a:p>
          <a:p>
            <a:pPr marL="609600" indent="-609600">
              <a:buFontTx/>
              <a:buAutoNum type="arabicPeriod"/>
            </a:pPr>
            <a:r>
              <a:rPr lang="id-ID"/>
              <a:t>Teorema Transformasi Sumber</a:t>
            </a:r>
          </a:p>
          <a:p>
            <a:pPr marL="609600" indent="-609600">
              <a:buFontTx/>
              <a:buAutoNum type="arabicPeriod"/>
            </a:pPr>
            <a:r>
              <a:rPr lang="id-ID"/>
              <a:t>Teorema Transfer Daya Maksimum</a:t>
            </a:r>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E7DD6131-1D39-4F4E-BA26-52A037BAA2F6}" type="slidenum">
              <a:rPr lang="en-US"/>
              <a:pPr/>
              <a:t>66</a:t>
            </a:fld>
            <a:endParaRPr lang="en-US"/>
          </a:p>
        </p:txBody>
      </p:sp>
      <p:sp>
        <p:nvSpPr>
          <p:cNvPr id="160770" name="Rectangle 2"/>
          <p:cNvSpPr>
            <a:spLocks noGrp="1" noChangeArrowheads="1"/>
          </p:cNvSpPr>
          <p:nvPr>
            <p:ph type="title"/>
          </p:nvPr>
        </p:nvSpPr>
        <p:spPr/>
        <p:txBody>
          <a:bodyPr/>
          <a:lstStyle/>
          <a:p>
            <a:pPr marL="838200" indent="-838200" algn="l">
              <a:buFontTx/>
              <a:buAutoNum type="arabicPeriod"/>
            </a:pPr>
            <a:r>
              <a:rPr lang="id-ID"/>
              <a:t>Teorema Superposisi</a:t>
            </a:r>
            <a:endParaRPr lang="en-US"/>
          </a:p>
        </p:txBody>
      </p:sp>
      <p:sp>
        <p:nvSpPr>
          <p:cNvPr id="160771" name="Rectangle 3"/>
          <p:cNvSpPr>
            <a:spLocks noGrp="1" noChangeArrowheads="1"/>
          </p:cNvSpPr>
          <p:nvPr>
            <p:ph type="body" idx="1"/>
          </p:nvPr>
        </p:nvSpPr>
        <p:spPr/>
        <p:txBody>
          <a:bodyPr/>
          <a:lstStyle/>
          <a:p>
            <a:pPr>
              <a:buFontTx/>
              <a:buNone/>
            </a:pPr>
            <a:r>
              <a:rPr lang="en-US" i="1"/>
              <a:t>	</a:t>
            </a:r>
            <a:r>
              <a:rPr lang="id-ID" i="1"/>
              <a:t>Menjumlah aljabarkan tegangan/ arus yang disebabkan tiap sumber bebas yang bekerja sendiri, dengan semua sumber tegangan/ arus bebas lainnya diganti dengan tahanan dalamnya</a:t>
            </a:r>
            <a:r>
              <a:rPr lang="en-US"/>
              <a:t>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77D36C78-5BEE-4B03-8E38-D7C5EDBDA5B2}" type="slidenum">
              <a:rPr lang="en-US"/>
              <a:pPr/>
              <a:t>67</a:t>
            </a:fld>
            <a:endParaRPr lang="en-US"/>
          </a:p>
        </p:txBody>
      </p:sp>
      <p:sp>
        <p:nvSpPr>
          <p:cNvPr id="161805" name="Rectangle 13"/>
          <p:cNvSpPr>
            <a:spLocks noGrp="1" noChangeArrowheads="1"/>
          </p:cNvSpPr>
          <p:nvPr>
            <p:ph type="title"/>
          </p:nvPr>
        </p:nvSpPr>
        <p:spPr/>
        <p:txBody>
          <a:bodyPr/>
          <a:lstStyle/>
          <a:p>
            <a:endParaRPr lang="en-US"/>
          </a:p>
        </p:txBody>
      </p:sp>
      <p:graphicFrame>
        <p:nvGraphicFramePr>
          <p:cNvPr id="161797" name="Organization Chart 5"/>
          <p:cNvGraphicFramePr>
            <a:graphicFrameLocks/>
          </p:cNvGraphicFramePr>
          <p:nvPr>
            <p:ph idx="1"/>
          </p:nvPr>
        </p:nvGraphicFramePr>
        <p:xfrm>
          <a:off x="457200" y="1600200"/>
          <a:ext cx="8229600" cy="4525963"/>
        </p:xfrm>
        <a:graphic>
          <a:graphicData uri="http://schemas.openxmlformats.org/drawingml/2006/compatibility">
            <com:legacyDrawing xmlns:com="http://schemas.openxmlformats.org/drawingml/2006/compatibility" spid="_x0000_s161797"/>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96108A6A-A7CE-4474-A2C9-9CA76D726D98}" type="slidenum">
              <a:rPr lang="en-US"/>
              <a:pPr/>
              <a:t>68</a:t>
            </a:fld>
            <a:endParaRPr lang="en-US"/>
          </a:p>
        </p:txBody>
      </p:sp>
      <p:sp>
        <p:nvSpPr>
          <p:cNvPr id="163842" name="Rectangle 2"/>
          <p:cNvSpPr>
            <a:spLocks noGrp="1" noChangeArrowheads="1"/>
          </p:cNvSpPr>
          <p:nvPr>
            <p:ph type="title"/>
          </p:nvPr>
        </p:nvSpPr>
        <p:spPr/>
        <p:txBody>
          <a:bodyPr/>
          <a:lstStyle/>
          <a:p>
            <a:pPr algn="l"/>
            <a:r>
              <a:rPr lang="id-ID" sz="4000"/>
              <a:t>Teorema Superposisi untuk Sumber Bebas</a:t>
            </a:r>
            <a:endParaRPr lang="en-US" sz="4000"/>
          </a:p>
        </p:txBody>
      </p:sp>
      <p:sp>
        <p:nvSpPr>
          <p:cNvPr id="163843" name="Rectangle 3"/>
          <p:cNvSpPr>
            <a:spLocks noGrp="1" noChangeArrowheads="1"/>
          </p:cNvSpPr>
          <p:nvPr>
            <p:ph type="body" idx="1"/>
          </p:nvPr>
        </p:nvSpPr>
        <p:spPr/>
        <p:txBody>
          <a:bodyPr/>
          <a:lstStyle/>
          <a:p>
            <a:pPr>
              <a:buFontTx/>
              <a:buNone/>
            </a:pPr>
            <a:r>
              <a:rPr lang="en-US"/>
              <a:t>	</a:t>
            </a:r>
            <a:r>
              <a:rPr lang="id-ID"/>
              <a:t>Untuk penerapan teorema superposisi pada sumber bebas, jika terdapat n buah sumber bebas maka terdapat n buah keadaan yang dihasilkan pada saat masing-masing sumber bebas tersebut aktif</a:t>
            </a:r>
            <a:r>
              <a:rPr lang="en-US"/>
              <a:t>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sz="quarter" idx="12"/>
          </p:nvPr>
        </p:nvSpPr>
        <p:spPr/>
        <p:txBody>
          <a:bodyPr/>
          <a:lstStyle/>
          <a:p>
            <a:fld id="{5EAC8E10-C85E-41CC-BC61-CFDBFECBAD3B}" type="slidenum">
              <a:rPr lang="en-US" smtClean="0"/>
              <a:pPr/>
              <a:t>69</a:t>
            </a:fld>
            <a:endParaRPr lang="en-US"/>
          </a:p>
        </p:txBody>
      </p:sp>
      <p:pic>
        <p:nvPicPr>
          <p:cNvPr id="198658" name="Picture 2"/>
          <p:cNvPicPr>
            <a:picLocks noChangeAspect="1" noChangeArrowheads="1"/>
          </p:cNvPicPr>
          <p:nvPr/>
        </p:nvPicPr>
        <p:blipFill>
          <a:blip r:embed="rId2"/>
          <a:srcRect/>
          <a:stretch>
            <a:fillRect/>
          </a:stretch>
        </p:blipFill>
        <p:spPr bwMode="auto">
          <a:xfrm>
            <a:off x="1752600" y="1600200"/>
            <a:ext cx="5936885" cy="3733800"/>
          </a:xfrm>
          <a:prstGeom prst="rect">
            <a:avLst/>
          </a:prstGeom>
          <a:noFill/>
          <a:ln w="9525">
            <a:noFill/>
            <a:miter lim="800000"/>
            <a:headEnd/>
            <a:tailEnd/>
          </a:ln>
          <a:effec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65849656-23A8-44E5-9576-F2FF1F6FE4A5}" type="slidenum">
              <a:rPr lang="en-US"/>
              <a:pPr/>
              <a:t>70</a:t>
            </a:fld>
            <a:endParaRPr lang="en-US"/>
          </a:p>
        </p:txBody>
      </p:sp>
      <p:sp>
        <p:nvSpPr>
          <p:cNvPr id="164866" name="Rectangle 2"/>
          <p:cNvSpPr>
            <a:spLocks noGrp="1" noChangeArrowheads="1"/>
          </p:cNvSpPr>
          <p:nvPr>
            <p:ph type="title"/>
          </p:nvPr>
        </p:nvSpPr>
        <p:spPr/>
        <p:txBody>
          <a:bodyPr/>
          <a:lstStyle/>
          <a:p>
            <a:pPr algn="l"/>
            <a:r>
              <a:rPr lang="id-ID" sz="4000"/>
              <a:t>Teorema Superposisi untuk Sumber Tak Bebas</a:t>
            </a:r>
            <a:r>
              <a:rPr lang="en-US" sz="4000"/>
              <a:t> </a:t>
            </a:r>
          </a:p>
        </p:txBody>
      </p:sp>
      <p:sp>
        <p:nvSpPr>
          <p:cNvPr id="164867" name="Rectangle 3"/>
          <p:cNvSpPr>
            <a:spLocks noGrp="1" noChangeArrowheads="1"/>
          </p:cNvSpPr>
          <p:nvPr>
            <p:ph type="body" idx="1"/>
          </p:nvPr>
        </p:nvSpPr>
        <p:spPr/>
        <p:txBody>
          <a:bodyPr/>
          <a:lstStyle/>
          <a:p>
            <a:pPr>
              <a:buFontTx/>
              <a:buNone/>
            </a:pPr>
            <a:r>
              <a:rPr lang="en-US"/>
              <a:t>	</a:t>
            </a:r>
            <a:r>
              <a:rPr lang="id-ID"/>
              <a:t>Untuk penerapan teorema superposisi jika terdapat sumber tak bebas, maka penjumlahan aljabar sumber yang aktif adalah sejumlah sumber bebasnya, atau jika terdapat n buah sumber bebas dan terdapat minimal satu sumber tak bebasnya, maka teorema superposisinya adalah menjumlahkan keadaan masing-masing sumber bebasnya</a:t>
            </a:r>
            <a:r>
              <a:rPr lang="en-US"/>
              <a:t>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sz="quarter" idx="12"/>
          </p:nvPr>
        </p:nvSpPr>
        <p:spPr/>
        <p:txBody>
          <a:bodyPr/>
          <a:lstStyle/>
          <a:p>
            <a:fld id="{5EAC8E10-C85E-41CC-BC61-CFDBFECBAD3B}" type="slidenum">
              <a:rPr lang="en-US" smtClean="0"/>
              <a:pPr/>
              <a:t>71</a:t>
            </a:fld>
            <a:endParaRPr lang="en-US"/>
          </a:p>
        </p:txBody>
      </p:sp>
      <p:pic>
        <p:nvPicPr>
          <p:cNvPr id="199682" name="Picture 2"/>
          <p:cNvPicPr>
            <a:picLocks noChangeAspect="1" noChangeArrowheads="1"/>
          </p:cNvPicPr>
          <p:nvPr/>
        </p:nvPicPr>
        <p:blipFill>
          <a:blip r:embed="rId2"/>
          <a:srcRect/>
          <a:stretch>
            <a:fillRect/>
          </a:stretch>
        </p:blipFill>
        <p:spPr bwMode="auto">
          <a:xfrm>
            <a:off x="1059129" y="1828800"/>
            <a:ext cx="6484671" cy="3048000"/>
          </a:xfrm>
          <a:prstGeom prst="rect">
            <a:avLst/>
          </a:prstGeom>
          <a:noFill/>
          <a:ln w="9525">
            <a:noFill/>
            <a:miter lim="800000"/>
            <a:headEnd/>
            <a:tailEnd/>
          </a:ln>
          <a:effectLst/>
        </p:spPr>
      </p:pic>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818</TotalTime>
  <Words>421</Words>
  <Application>Microsoft Office PowerPoint</Application>
  <PresentationFormat>On-screen Show (4:3)</PresentationFormat>
  <Paragraphs>75</Paragraphs>
  <Slides>27</Slides>
  <Notes>1</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2</vt:i4>
      </vt:variant>
      <vt:variant>
        <vt:lpstr>Slide Titles</vt:lpstr>
      </vt:variant>
      <vt:variant>
        <vt:i4>27</vt:i4>
      </vt:variant>
    </vt:vector>
  </HeadingPairs>
  <TitlesOfParts>
    <vt:vector size="32" baseType="lpstr">
      <vt:lpstr>Arial</vt:lpstr>
      <vt:lpstr>Symbol</vt:lpstr>
      <vt:lpstr>Default Design</vt:lpstr>
      <vt:lpstr>Visio</vt:lpstr>
      <vt:lpstr>Equation</vt:lpstr>
      <vt:lpstr>Bab 5. Teorema Rangkaian</vt:lpstr>
      <vt:lpstr>Pengertian Teorema</vt:lpstr>
      <vt:lpstr>Slide 65</vt:lpstr>
      <vt:lpstr>Teorema Superposisi</vt:lpstr>
      <vt:lpstr>Slide 67</vt:lpstr>
      <vt:lpstr>Teorema Superposisi untuk Sumber Bebas</vt:lpstr>
      <vt:lpstr>Slide 69</vt:lpstr>
      <vt:lpstr>Teorema Superposisi untuk Sumber Tak Bebas </vt:lpstr>
      <vt:lpstr>Slide 71</vt:lpstr>
      <vt:lpstr>Teorema Substitusi</vt:lpstr>
      <vt:lpstr>Slide 73</vt:lpstr>
      <vt:lpstr>Slide 74</vt:lpstr>
      <vt:lpstr>Teorema Thevenin</vt:lpstr>
      <vt:lpstr>Slide 76</vt:lpstr>
      <vt:lpstr>Slide 77</vt:lpstr>
      <vt:lpstr>Slide 78</vt:lpstr>
      <vt:lpstr>Slide 79</vt:lpstr>
      <vt:lpstr>Teorema Norton</vt:lpstr>
      <vt:lpstr>Slide 81</vt:lpstr>
      <vt:lpstr>Slide 82</vt:lpstr>
      <vt:lpstr>Slide 83</vt:lpstr>
      <vt:lpstr>Slide 84</vt:lpstr>
      <vt:lpstr>Teorema Transformasi Sumber</vt:lpstr>
      <vt:lpstr>Teorema Transfer Daya Maksimum</vt:lpstr>
      <vt:lpstr>Slide 87</vt:lpstr>
      <vt:lpstr>Transformasi Star () ke Delta () :</vt:lpstr>
      <vt:lpstr>Transformasi Delta () ke Star ():</vt:lpstr>
    </vt:vector>
  </TitlesOfParts>
  <Company>ITTelkom</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Mohamad Ramdhani</dc:creator>
  <cp:lastModifiedBy>MRM</cp:lastModifiedBy>
  <cp:revision>42</cp:revision>
  <dcterms:created xsi:type="dcterms:W3CDTF">2009-05-05T07:01:01Z</dcterms:created>
  <dcterms:modified xsi:type="dcterms:W3CDTF">2013-10-06T01:57:46Z</dcterms:modified>
</cp:coreProperties>
</file>