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0EB14-F9E3-4346-B23C-BB94F09C8B1F}" type="datetimeFigureOut">
              <a:rPr lang="en-US" smtClean="0"/>
              <a:t>24-Aug-16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34F7D-09A8-4F3F-BE42-5E43AC88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Lati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DC476-7348-4A4D-8214-064593355D7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47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295A6-B510-43B5-ACE6-C1CF25D93A6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78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0A524-B72B-4FB4-8A1F-C8E8E2AC2FE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074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3D73E-0385-4143-A66E-D038D5B896C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047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8E2EC-6FDA-44F9-B229-3EF18555A3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7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5BE452-B2DA-4224-A078-405564FB71B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Kata </a:t>
            </a:r>
            <a:r>
              <a:rPr lang="en-US" altLang="en-US" b="1" smtClean="0">
                <a:latin typeface="Arial" panose="020B0604020202020204" pitchFamily="34" charset="0"/>
              </a:rPr>
              <a:t>elemen</a:t>
            </a:r>
            <a:r>
              <a:rPr lang="en-US" altLang="en-US" smtClean="0">
                <a:latin typeface="Arial" panose="020B0604020202020204" pitchFamily="34" charset="0"/>
              </a:rPr>
              <a:t> berasal dari kata </a:t>
            </a:r>
            <a:r>
              <a:rPr lang="en-US" altLang="en-US" smtClean="0">
                <a:latin typeface="Arial" panose="020B0604020202020204" pitchFamily="34" charset="0"/>
                <a:hlinkClick r:id="rId3" tooltip="Bahasa Latin"/>
              </a:rPr>
              <a:t>Latin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  <a:r>
              <a:rPr lang="en-US" altLang="en-US" i="1" smtClean="0">
                <a:latin typeface="Arial" panose="020B0604020202020204" pitchFamily="34" charset="0"/>
              </a:rPr>
              <a:t>elementum</a:t>
            </a:r>
            <a:r>
              <a:rPr lang="en-US" altLang="en-US" smtClean="0">
                <a:latin typeface="Arial" panose="020B0604020202020204" pitchFamily="34" charset="0"/>
              </a:rPr>
              <a:t> yang berarti "bagian-bagian dasar yang mendasari sesuatu" </a:t>
            </a:r>
          </a:p>
        </p:txBody>
      </p:sp>
    </p:spTree>
    <p:extLst>
      <p:ext uri="{BB962C8B-B14F-4D97-AF65-F5344CB8AC3E}">
        <p14:creationId xmlns:p14="http://schemas.microsoft.com/office/powerpoint/2010/main" val="68354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CA1C9-6DB5-471D-858B-3BBA94A9905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altLang="en-US" dirty="0" err="1" smtClean="0"/>
              <a:t>Muatan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kelistrikan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memiliki</a:t>
            </a:r>
            <a:r>
              <a:rPr lang="en-US" altLang="en-US" dirty="0" smtClean="0"/>
              <a:t> </a:t>
            </a:r>
            <a:r>
              <a:rPr lang="en-US" altLang="en-US" baseline="0" dirty="0" err="1" smtClean="0"/>
              <a:t>materi</a:t>
            </a:r>
            <a:r>
              <a:rPr lang="en-US" altLang="en-US" baseline="0" dirty="0" smtClean="0"/>
              <a:t> yang </a:t>
            </a:r>
            <a:r>
              <a:rPr lang="en-US" altLang="en-US" baseline="0" dirty="0" err="1" smtClean="0"/>
              <a:t>terdiri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dari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partikel</a:t>
            </a:r>
            <a:r>
              <a:rPr lang="en-US" altLang="en-US" baseline="0" dirty="0" smtClean="0"/>
              <a:t> atom</a:t>
            </a:r>
          </a:p>
          <a:p>
            <a:pPr marL="171450" indent="-171450">
              <a:buFontTx/>
              <a:buChar char="-"/>
            </a:pPr>
            <a:r>
              <a:rPr lang="en-US" altLang="en-US" baseline="0" dirty="0" err="1" smtClean="0"/>
              <a:t>Muatan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dilam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terjadi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merupakan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kelipatan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integras</a:t>
            </a:r>
            <a:r>
              <a:rPr lang="en-US" altLang="en-US" baseline="0" dirty="0" smtClean="0"/>
              <a:t> sari </a:t>
            </a:r>
            <a:r>
              <a:rPr lang="en-US" altLang="en-US" baseline="0" dirty="0" err="1" smtClean="0"/>
              <a:t>muatan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listrik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673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91870-729F-4534-B112-08B3B345EB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37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4939D-2CDB-4EBC-BA43-EAD149D375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08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818B5-B3DF-4D1D-B965-30C7FC93978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89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05186-F007-4D26-8CDE-FD2E17D0F9D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690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042EB-FAF7-4717-9A09-A66F75B05EBA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3"/>
            <a:ext cx="7772400" cy="230425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108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39799"/>
            <a:ext cx="1971675" cy="52371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39799"/>
            <a:ext cx="5800725" cy="5237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5FCEAC-6455-4D66-9259-A06FFB28A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3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D61546-5773-438B-9674-2E8BE4D8F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46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458032"/>
          </a:xfrm>
        </p:spPr>
        <p:txBody>
          <a:bodyPr>
            <a:no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4143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4000"/>
            <a:ext cx="38862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4000"/>
            <a:ext cx="3886200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14400"/>
            <a:ext cx="7886700" cy="776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0080"/>
            <a:ext cx="7886700" cy="42068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0988"/>
              </p:ext>
            </p:extLst>
          </p:nvPr>
        </p:nvGraphicFramePr>
        <p:xfrm>
          <a:off x="-12700" y="6249988"/>
          <a:ext cx="91567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orelDRAW" r:id="rId16" imgW="6841112" imgH="478322" progId="">
                  <p:embed/>
                </p:oleObj>
              </mc:Choice>
              <mc:Fallback>
                <p:oleObj name="CorelDRAW" r:id="rId16" imgW="6841112" imgH="47832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6249988"/>
                        <a:ext cx="91567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08720"/>
            <a:ext cx="78867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50352"/>
            <a:ext cx="7886700" cy="462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463" y="63531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7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2742"/>
              </p:ext>
            </p:extLst>
          </p:nvPr>
        </p:nvGraphicFramePr>
        <p:xfrm>
          <a:off x="212110" y="157162"/>
          <a:ext cx="1551578" cy="534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orelDRAW" r:id="rId18" imgW="1293557" imgH="445660" progId="">
                  <p:embed/>
                </p:oleObj>
              </mc:Choice>
              <mc:Fallback>
                <p:oleObj name="CorelDRAW" r:id="rId18" imgW="1293557" imgH="4456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10" y="157162"/>
                        <a:ext cx="1551578" cy="534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9144000" cy="100013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812704"/>
            <a:ext cx="9144000" cy="27432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"/>
            <a:ext cx="2340000" cy="6058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 1 </a:t>
            </a:r>
            <a:br>
              <a:rPr lang="en-US" dirty="0" smtClean="0"/>
            </a:b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Mohamad </a:t>
            </a:r>
            <a:r>
              <a:rPr lang="en-US" dirty="0" err="1" smtClean="0"/>
              <a:t>Ramdhani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58ED2F-58EB-406C-8D01-37CCCDE2E77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Arus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en-US" dirty="0" smtClean="0"/>
              <a:t>Perubahan kecepatan muatan terhadap waktu atau muatan yang mengalir dalam  satuan waktu dengan simbol i (dari kata Perancis : </a:t>
            </a:r>
            <a:r>
              <a:rPr lang="nl-NL" altLang="en-US" i="1" dirty="0" smtClean="0"/>
              <a:t>intensite</a:t>
            </a:r>
            <a:r>
              <a:rPr lang="nl-NL" altLang="en-US" dirty="0" smtClean="0"/>
              <a:t>), </a:t>
            </a:r>
            <a:r>
              <a:rPr lang="id-ID" altLang="en-US" dirty="0" smtClean="0"/>
              <a:t>satuan A (Ampere) , </a:t>
            </a:r>
            <a:r>
              <a:rPr lang="nl-NL" altLang="en-US" dirty="0" smtClean="0"/>
              <a:t>dengan kata lain arus adalah muatan yang bergerak</a:t>
            </a:r>
            <a:r>
              <a:rPr lang="en-US" altLang="en-US" dirty="0" smtClean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en-US" dirty="0" smtClean="0"/>
              <a:t>Arah arus searah dengan arah muatan positif (arah arus listrik) atau berlawanan dengan arah aliran elektron.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6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1365C6-96A2-47D7-B34C-28765EF94F82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altLang="en-US" dirty="0" smtClean="0"/>
              <a:t>Ketika terjadi beda potensial disuatu elemen maka akan muncul arus dimana arah arus positif mengalir dari potensial tinggi ke potensial rendah dan arah arus negatif mengalir sebaliknya.</a:t>
            </a:r>
            <a:r>
              <a:rPr lang="en-US" altLang="en-US" dirty="0" smtClean="0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163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087213"/>
              </p:ext>
            </p:extLst>
          </p:nvPr>
        </p:nvGraphicFramePr>
        <p:xfrm>
          <a:off x="3810000" y="304800"/>
          <a:ext cx="12954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431613" imgH="393529" progId="Equation.3">
                  <p:embed/>
                </p:oleObj>
              </mc:Choice>
              <mc:Fallback>
                <p:oleObj name="Equation" r:id="rId3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"/>
                        <a:ext cx="12954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16392" name="Object 7"/>
          <p:cNvGraphicFramePr>
            <a:graphicFrameLocks noChangeAspect="1"/>
          </p:cNvGraphicFramePr>
          <p:nvPr/>
        </p:nvGraphicFramePr>
        <p:xfrm>
          <a:off x="2133600" y="4495800"/>
          <a:ext cx="45720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Visio" r:id="rId5" imgW="1697736" imgH="333146" progId="Visio.Drawing.11">
                  <p:embed/>
                </p:oleObj>
              </mc:Choice>
              <mc:Fallback>
                <p:oleObj name="Visio" r:id="rId5" imgW="1697736" imgH="33314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45720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2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1. 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6408810" cy="13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8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2. 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645314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0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3. Berapakah nilai arus?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21574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330B8A-0C58-4B28-9CBB-5E9C7F769DF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Tegangan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altLang="en-US" dirty="0" smtClean="0"/>
              <a:t>Kerja yang dilakukan untuk menggerakkan satu muatan (sebesar satu coulomb) pada elemen dari satu terminal ke terminal lainnya, atau pada kedua terminal akan mempunyai beda potensial jika kita menggerakkan/memindahkan muatan sebesar satu coulomb</a:t>
            </a:r>
            <a:r>
              <a:rPr lang="en-US" altLang="en-US" dirty="0" smtClean="0"/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213591"/>
              </p:ext>
            </p:extLst>
          </p:nvPr>
        </p:nvGraphicFramePr>
        <p:xfrm>
          <a:off x="1371600" y="4038600"/>
          <a:ext cx="13716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82391" imgH="418918" progId="Equation.3">
                  <p:embed/>
                </p:oleObj>
              </mc:Choice>
              <mc:Fallback>
                <p:oleObj name="Equation" r:id="rId3" imgW="482391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38600"/>
                        <a:ext cx="13716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0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2C18A5-CF9D-484B-90B4-6D53398A39D1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21789"/>
            <a:ext cx="7886700" cy="4626611"/>
          </a:xfrm>
        </p:spPr>
        <p:txBody>
          <a:bodyPr/>
          <a:lstStyle/>
          <a:p>
            <a:pPr eaLnBrk="1" hangingPunct="1"/>
            <a:r>
              <a:rPr lang="pt-BR" altLang="en-US" smtClean="0"/>
              <a:t>Tegangan turun/ </a:t>
            </a:r>
            <a:r>
              <a:rPr lang="pt-BR" altLang="en-US" i="1" smtClean="0"/>
              <a:t>voltage drop</a:t>
            </a:r>
            <a:endParaRPr lang="pt-BR" altLang="en-US" smtClean="0"/>
          </a:p>
          <a:p>
            <a:pPr eaLnBrk="1" hangingPunct="1">
              <a:buFontTx/>
              <a:buNone/>
            </a:pPr>
            <a:r>
              <a:rPr lang="pt-BR" altLang="en-US" smtClean="0"/>
              <a:t>   Jika dipandang dari potensial lebih tinggi ke potensial lebih rendah dalam hal ini  dari terminal A ke terminal B.</a:t>
            </a:r>
            <a:endParaRPr lang="it-IT" altLang="en-US" smtClean="0"/>
          </a:p>
          <a:p>
            <a:pPr eaLnBrk="1" hangingPunct="1"/>
            <a:r>
              <a:rPr lang="it-IT" altLang="en-US" smtClean="0"/>
              <a:t>Tegangan naik/ </a:t>
            </a:r>
            <a:r>
              <a:rPr lang="it-IT" altLang="en-US" i="1" smtClean="0"/>
              <a:t>voltage rise</a:t>
            </a:r>
            <a:endParaRPr lang="it-IT" altLang="en-US" smtClean="0"/>
          </a:p>
          <a:p>
            <a:pPr eaLnBrk="1" hangingPunct="1">
              <a:buFontTx/>
              <a:buNone/>
            </a:pPr>
            <a:r>
              <a:rPr lang="it-IT" altLang="en-US" smtClean="0"/>
              <a:t>   Jika dipandang dari potensial lebih rendah ke potensial lebih tinggi dalam hal ini  dari terminal B ke terminal A.</a:t>
            </a:r>
            <a:endParaRPr lang="en-US" altLang="en-US" smtClean="0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32004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4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BB855A-135E-475A-91E4-209CDF01C02A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it-IT" altLang="en-US" dirty="0" smtClean="0"/>
              <a:t>Istilah yang akan dipakai adalah pengertian tegangan turun/ </a:t>
            </a:r>
            <a:r>
              <a:rPr lang="it-IT" altLang="en-US" i="1" dirty="0" smtClean="0"/>
              <a:t>voltage drop</a:t>
            </a:r>
            <a:r>
              <a:rPr lang="en-US" altLang="en-US" dirty="0" smtClean="0"/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1447800" y="2965450"/>
          <a:ext cx="5257800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3" imgW="2263445" imgH="1154582" progId="Visio.Drawing.11">
                  <p:embed/>
                </p:oleObj>
              </mc:Choice>
              <mc:Fallback>
                <p:oleObj name="Visio" r:id="rId3" imgW="2263445" imgH="115458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65450"/>
                        <a:ext cx="5257800" cy="267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2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4. Berapakah V</a:t>
            </a:r>
            <a:r>
              <a:rPr lang="id-ID" sz="2800" dirty="0" smtClean="0"/>
              <a:t>AB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22" y="2476128"/>
            <a:ext cx="3652154" cy="160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7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5. 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22" y="2476128"/>
            <a:ext cx="3652154" cy="160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8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546E-E033-4F74-8B6A-4F119E190B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09600"/>
            <a:ext cx="8243887" cy="1314450"/>
          </a:xfrm>
        </p:spPr>
        <p:txBody>
          <a:bodyPr/>
          <a:lstStyle/>
          <a:p>
            <a:r>
              <a:rPr lang="en-US" altLang="en-US" sz="4000" dirty="0"/>
              <a:t> </a:t>
            </a:r>
            <a:r>
              <a:rPr lang="en-US" altLang="en-US" sz="4000" dirty="0" err="1" smtClean="0"/>
              <a:t>Sistem</a:t>
            </a:r>
            <a:r>
              <a:rPr lang="en-US" altLang="en-US" sz="4000" dirty="0" smtClean="0"/>
              <a:t> Unit</a:t>
            </a:r>
            <a:endParaRPr lang="en-US" altLang="en-US" sz="4000" dirty="0"/>
          </a:p>
        </p:txBody>
      </p:sp>
      <p:graphicFrame>
        <p:nvGraphicFramePr>
          <p:cNvPr id="42129" name="Group 1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88012"/>
              </p:ext>
            </p:extLst>
          </p:nvPr>
        </p:nvGraphicFramePr>
        <p:xfrm>
          <a:off x="1066800" y="2057400"/>
          <a:ext cx="7086600" cy="3642360"/>
        </p:xfrm>
        <a:graphic>
          <a:graphicData uri="http://schemas.openxmlformats.org/drawingml/2006/table">
            <a:tbl>
              <a:tblPr/>
              <a:tblGrid>
                <a:gridCol w="3357563"/>
                <a:gridCol w="1962150"/>
                <a:gridCol w="1766887"/>
              </a:tblGrid>
              <a:tr h="457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Kuantitas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Simbol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Panjang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meter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Berat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kilogram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Arus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Listrik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ampere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Suhu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kelvin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Intensitas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Cahaya</a:t>
                      </a:r>
                      <a:endParaRPr kumimoji="0" lang="en-US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candela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</a:t>
                      </a:r>
                      <a:endParaRPr kumimoji="0" lang="en-US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28" name="Text Box 144"/>
          <p:cNvSpPr txBox="1">
            <a:spLocks noChangeArrowheads="1"/>
          </p:cNvSpPr>
          <p:nvPr/>
        </p:nvSpPr>
        <p:spPr bwMode="auto">
          <a:xfrm>
            <a:off x="990600" y="1600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FF3300"/>
                </a:solidFill>
              </a:rPr>
              <a:t>6 Unit </a:t>
            </a:r>
            <a:r>
              <a:rPr lang="en-US" altLang="en-US" sz="2400" b="1" dirty="0" err="1" smtClean="0">
                <a:solidFill>
                  <a:srgbClr val="FF3300"/>
                </a:solidFill>
              </a:rPr>
              <a:t>Dasar</a:t>
            </a:r>
            <a:endParaRPr lang="en-US" altLang="en-US" sz="24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6. 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27097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3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7. 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61541"/>
            <a:ext cx="3234128" cy="14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6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8. Berapakah V</a:t>
            </a:r>
            <a:r>
              <a:rPr lang="id-ID" sz="2800" dirty="0" smtClean="0"/>
              <a:t>ca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9. Berapakah V</a:t>
            </a:r>
            <a:r>
              <a:rPr lang="id-ID" sz="2800" dirty="0" smtClean="0"/>
              <a:t>ba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0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10. Berapakah V</a:t>
            </a:r>
            <a:r>
              <a:rPr lang="id-ID" sz="2800" dirty="0" smtClean="0"/>
              <a:t>bc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11. Berapakah V</a:t>
            </a:r>
            <a:r>
              <a:rPr lang="id-ID" sz="2800" dirty="0" smtClean="0"/>
              <a:t>cb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03" y="2420888"/>
            <a:ext cx="4761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2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12. Berapakah V</a:t>
            </a:r>
            <a:r>
              <a:rPr lang="id-ID" sz="2800" dirty="0" smtClean="0"/>
              <a:t>ab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7615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3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13. Berapakah V</a:t>
            </a:r>
            <a:r>
              <a:rPr lang="id-ID" sz="2800" dirty="0" smtClean="0"/>
              <a:t>cb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7615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3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14. Berapakah V</a:t>
            </a:r>
            <a:r>
              <a:rPr lang="id-ID" sz="2800" dirty="0" smtClean="0"/>
              <a:t>da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8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15. Berapakah V</a:t>
            </a:r>
            <a:r>
              <a:rPr lang="id-ID" sz="2800" dirty="0" smtClean="0"/>
              <a:t>da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9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106B-FCF1-41BF-B106-095EF1525E1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 </a:t>
            </a:r>
            <a:r>
              <a:rPr lang="en-US" altLang="en-US" sz="4000" dirty="0" err="1" smtClean="0"/>
              <a:t>Sistem</a:t>
            </a:r>
            <a:r>
              <a:rPr lang="en-US" altLang="en-US" sz="4000" dirty="0" smtClean="0"/>
              <a:t> Unit (</a:t>
            </a:r>
            <a:r>
              <a:rPr lang="en-US" altLang="en-US" sz="4000" dirty="0" err="1" smtClean="0"/>
              <a:t>Lanjutan</a:t>
            </a:r>
            <a:r>
              <a:rPr lang="en-US" altLang="en-US" sz="4000" dirty="0" smtClean="0"/>
              <a:t>)</a:t>
            </a:r>
            <a:endParaRPr lang="en-US" altLang="en-US" sz="4000" dirty="0"/>
          </a:p>
        </p:txBody>
      </p:sp>
      <p:pic>
        <p:nvPicPr>
          <p:cNvPr id="45061" name="Picture 5" descr="table112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86000"/>
            <a:ext cx="3830638" cy="3656013"/>
          </a:xfrm>
          <a:noFill/>
          <a:ln/>
        </p:spPr>
      </p:pic>
      <p:pic>
        <p:nvPicPr>
          <p:cNvPr id="45062" name="Picture 6" descr="table113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4763" y="2286000"/>
            <a:ext cx="3373437" cy="3657600"/>
          </a:xfrm>
          <a:noFill/>
          <a:ln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914400" y="1843088"/>
            <a:ext cx="774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b="1" dirty="0">
                <a:solidFill>
                  <a:srgbClr val="FF3300"/>
                </a:solidFill>
              </a:rPr>
              <a:t>The derived units commonly used in electric circuit theory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66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16. Berapakah V</a:t>
            </a:r>
            <a:r>
              <a:rPr lang="id-ID" sz="2800" dirty="0" smtClean="0"/>
              <a:t>bd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06" y="2185988"/>
            <a:ext cx="6983410" cy="160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3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17. Berapakah V</a:t>
            </a:r>
            <a:r>
              <a:rPr lang="id-ID" sz="2800" dirty="0" smtClean="0"/>
              <a:t>fc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18. Berapakah V</a:t>
            </a:r>
            <a:r>
              <a:rPr lang="id-ID" sz="2800" dirty="0" smtClean="0"/>
              <a:t>df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5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19. Berapakah V</a:t>
            </a:r>
            <a:r>
              <a:rPr lang="id-ID" sz="2800" dirty="0" smtClean="0"/>
              <a:t>gc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7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20. Berapakah V</a:t>
            </a:r>
            <a:r>
              <a:rPr lang="id-ID" sz="2800" dirty="0" smtClean="0"/>
              <a:t>bg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33" y="1988840"/>
            <a:ext cx="642141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0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3761-C857-4427-B5FA-DE3FADCC5B5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66750"/>
            <a:ext cx="8243887" cy="1314450"/>
          </a:xfrm>
        </p:spPr>
        <p:txBody>
          <a:bodyPr/>
          <a:lstStyle/>
          <a:p>
            <a:r>
              <a:rPr lang="en-US" altLang="en-US" sz="4000" dirty="0"/>
              <a:t>1.5 Power and Energy (1)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3058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Power is the time rate of expending or absorbing energy, measured in watts (W).</a:t>
            </a:r>
            <a:br>
              <a:rPr lang="en-US" altLang="en-US" sz="2400" dirty="0"/>
            </a:b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Mathematical expression: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5029200" y="2438400"/>
          <a:ext cx="31242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1409700" imgH="419100" progId="Equation.3">
                  <p:embed/>
                </p:oleObj>
              </mc:Choice>
              <mc:Fallback>
                <p:oleObj name="Equation" r:id="rId4" imgW="1409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38400"/>
                        <a:ext cx="31242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9" name="Group 9"/>
          <p:cNvGrpSpPr>
            <a:grpSpLocks/>
          </p:cNvGrpSpPr>
          <p:nvPr/>
        </p:nvGrpSpPr>
        <p:grpSpPr bwMode="auto">
          <a:xfrm>
            <a:off x="1905000" y="3429000"/>
            <a:ext cx="1447800" cy="2286000"/>
            <a:chOff x="3079" y="12012"/>
            <a:chExt cx="1076" cy="2040"/>
          </a:xfrm>
        </p:grpSpPr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3225" y="12012"/>
              <a:ext cx="46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400"/>
                <a:t>i</a:t>
              </a:r>
              <a:endParaRPr lang="en-US" altLang="en-US" sz="3600"/>
            </a:p>
          </p:txBody>
        </p:sp>
        <p:grpSp>
          <p:nvGrpSpPr>
            <p:cNvPr id="56331" name="Group 11"/>
            <p:cNvGrpSpPr>
              <a:grpSpLocks/>
            </p:cNvGrpSpPr>
            <p:nvPr/>
          </p:nvGrpSpPr>
          <p:grpSpPr bwMode="auto">
            <a:xfrm>
              <a:off x="3079" y="12417"/>
              <a:ext cx="1076" cy="1635"/>
              <a:chOff x="3079" y="11865"/>
              <a:chExt cx="1076" cy="1635"/>
            </a:xfrm>
          </p:grpSpPr>
          <p:grpSp>
            <p:nvGrpSpPr>
              <p:cNvPr id="56332" name="Group 12"/>
              <p:cNvGrpSpPr>
                <a:grpSpLocks/>
              </p:cNvGrpSpPr>
              <p:nvPr/>
            </p:nvGrpSpPr>
            <p:grpSpPr bwMode="auto">
              <a:xfrm>
                <a:off x="3079" y="12004"/>
                <a:ext cx="592" cy="1496"/>
                <a:chOff x="3109" y="11854"/>
                <a:chExt cx="592" cy="1496"/>
              </a:xfrm>
            </p:grpSpPr>
            <p:sp>
              <p:nvSpPr>
                <p:cNvPr id="56333" name="Rectangle 13"/>
                <p:cNvSpPr>
                  <a:spLocks noChangeArrowheads="1"/>
                </p:cNvSpPr>
                <p:nvPr/>
              </p:nvSpPr>
              <p:spPr bwMode="auto">
                <a:xfrm>
                  <a:off x="3109" y="12286"/>
                  <a:ext cx="150" cy="5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184" y="11897"/>
                  <a:ext cx="0" cy="37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5" name="Line 15"/>
                <p:cNvSpPr>
                  <a:spLocks noChangeShapeType="1"/>
                </p:cNvSpPr>
                <p:nvPr/>
              </p:nvSpPr>
              <p:spPr bwMode="auto">
                <a:xfrm>
                  <a:off x="3195" y="11880"/>
                  <a:ext cx="46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6" name="Line 16"/>
                <p:cNvSpPr>
                  <a:spLocks noChangeShapeType="1"/>
                </p:cNvSpPr>
                <p:nvPr/>
              </p:nvSpPr>
              <p:spPr bwMode="auto">
                <a:xfrm>
                  <a:off x="3180" y="12885"/>
                  <a:ext cx="0" cy="4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7" name="Line 17"/>
                <p:cNvSpPr>
                  <a:spLocks noChangeShapeType="1"/>
                </p:cNvSpPr>
                <p:nvPr/>
              </p:nvSpPr>
              <p:spPr bwMode="auto">
                <a:xfrm>
                  <a:off x="3195" y="13305"/>
                  <a:ext cx="4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8" name="Oval 18"/>
                <p:cNvSpPr>
                  <a:spLocks noChangeArrowheads="1"/>
                </p:cNvSpPr>
                <p:nvPr/>
              </p:nvSpPr>
              <p:spPr bwMode="auto">
                <a:xfrm>
                  <a:off x="3600" y="13279"/>
                  <a:ext cx="71" cy="7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39" name="Oval 19"/>
                <p:cNvSpPr>
                  <a:spLocks noChangeArrowheads="1"/>
                </p:cNvSpPr>
                <p:nvPr/>
              </p:nvSpPr>
              <p:spPr bwMode="auto">
                <a:xfrm>
                  <a:off x="3630" y="11854"/>
                  <a:ext cx="71" cy="7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340" name="Text Box 20"/>
              <p:cNvSpPr txBox="1">
                <a:spLocks noChangeArrowheads="1"/>
              </p:cNvSpPr>
              <p:nvPr/>
            </p:nvSpPr>
            <p:spPr bwMode="auto">
              <a:xfrm>
                <a:off x="3585" y="12075"/>
                <a:ext cx="383" cy="2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/>
                  <a:t>+</a:t>
                </a:r>
                <a:endParaRPr lang="en-US" altLang="en-US" sz="3600"/>
              </a:p>
            </p:txBody>
          </p:sp>
          <p:sp>
            <p:nvSpPr>
              <p:cNvPr id="56341" name="Text Box 21"/>
              <p:cNvSpPr txBox="1">
                <a:spLocks noChangeArrowheads="1"/>
              </p:cNvSpPr>
              <p:nvPr/>
            </p:nvSpPr>
            <p:spPr bwMode="auto">
              <a:xfrm>
                <a:off x="3570" y="13155"/>
                <a:ext cx="390" cy="2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/>
                  <a:t>–</a:t>
                </a:r>
                <a:endParaRPr lang="en-US" altLang="en-US" sz="3600"/>
              </a:p>
            </p:txBody>
          </p:sp>
          <p:sp>
            <p:nvSpPr>
              <p:cNvPr id="56342" name="Line 22"/>
              <p:cNvSpPr>
                <a:spLocks noChangeShapeType="1"/>
              </p:cNvSpPr>
              <p:nvPr/>
            </p:nvSpPr>
            <p:spPr bwMode="auto">
              <a:xfrm flipH="1">
                <a:off x="3255" y="11865"/>
                <a:ext cx="2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3" name="Text Box 23"/>
              <p:cNvSpPr txBox="1">
                <a:spLocks noChangeArrowheads="1"/>
              </p:cNvSpPr>
              <p:nvPr/>
            </p:nvSpPr>
            <p:spPr bwMode="auto">
              <a:xfrm>
                <a:off x="3615" y="12555"/>
                <a:ext cx="540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2400"/>
                  <a:t>v</a:t>
                </a:r>
                <a:endParaRPr lang="en-US" altLang="en-US" sz="3600"/>
              </a:p>
            </p:txBody>
          </p:sp>
        </p:grpSp>
      </p:grpSp>
      <p:grpSp>
        <p:nvGrpSpPr>
          <p:cNvPr id="56344" name="Group 24"/>
          <p:cNvGrpSpPr>
            <a:grpSpLocks/>
          </p:cNvGrpSpPr>
          <p:nvPr/>
        </p:nvGrpSpPr>
        <p:grpSpPr bwMode="auto">
          <a:xfrm>
            <a:off x="6324600" y="3352800"/>
            <a:ext cx="1447800" cy="2286000"/>
            <a:chOff x="3079" y="12012"/>
            <a:chExt cx="1076" cy="2040"/>
          </a:xfrm>
        </p:grpSpPr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3225" y="12012"/>
              <a:ext cx="46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2400"/>
                <a:t>i</a:t>
              </a:r>
              <a:endParaRPr lang="en-US" altLang="en-US" sz="3600"/>
            </a:p>
          </p:txBody>
        </p:sp>
        <p:grpSp>
          <p:nvGrpSpPr>
            <p:cNvPr id="56346" name="Group 26"/>
            <p:cNvGrpSpPr>
              <a:grpSpLocks/>
            </p:cNvGrpSpPr>
            <p:nvPr/>
          </p:nvGrpSpPr>
          <p:grpSpPr bwMode="auto">
            <a:xfrm>
              <a:off x="3079" y="12417"/>
              <a:ext cx="1076" cy="1635"/>
              <a:chOff x="3079" y="11865"/>
              <a:chExt cx="1076" cy="1635"/>
            </a:xfrm>
          </p:grpSpPr>
          <p:grpSp>
            <p:nvGrpSpPr>
              <p:cNvPr id="56347" name="Group 27"/>
              <p:cNvGrpSpPr>
                <a:grpSpLocks/>
              </p:cNvGrpSpPr>
              <p:nvPr/>
            </p:nvGrpSpPr>
            <p:grpSpPr bwMode="auto">
              <a:xfrm>
                <a:off x="3079" y="12004"/>
                <a:ext cx="592" cy="1496"/>
                <a:chOff x="3109" y="11854"/>
                <a:chExt cx="592" cy="1496"/>
              </a:xfrm>
            </p:grpSpPr>
            <p:sp>
              <p:nvSpPr>
                <p:cNvPr id="56348" name="Rectangle 28"/>
                <p:cNvSpPr>
                  <a:spLocks noChangeArrowheads="1"/>
                </p:cNvSpPr>
                <p:nvPr/>
              </p:nvSpPr>
              <p:spPr bwMode="auto">
                <a:xfrm>
                  <a:off x="3109" y="12286"/>
                  <a:ext cx="150" cy="5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4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184" y="11897"/>
                  <a:ext cx="0" cy="37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0" name="Line 30"/>
                <p:cNvSpPr>
                  <a:spLocks noChangeShapeType="1"/>
                </p:cNvSpPr>
                <p:nvPr/>
              </p:nvSpPr>
              <p:spPr bwMode="auto">
                <a:xfrm>
                  <a:off x="3195" y="11880"/>
                  <a:ext cx="46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1" name="Line 31"/>
                <p:cNvSpPr>
                  <a:spLocks noChangeShapeType="1"/>
                </p:cNvSpPr>
                <p:nvPr/>
              </p:nvSpPr>
              <p:spPr bwMode="auto">
                <a:xfrm>
                  <a:off x="3180" y="12885"/>
                  <a:ext cx="0" cy="4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2" name="Line 32"/>
                <p:cNvSpPr>
                  <a:spLocks noChangeShapeType="1"/>
                </p:cNvSpPr>
                <p:nvPr/>
              </p:nvSpPr>
              <p:spPr bwMode="auto">
                <a:xfrm>
                  <a:off x="3195" y="13305"/>
                  <a:ext cx="4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3" name="Oval 33"/>
                <p:cNvSpPr>
                  <a:spLocks noChangeArrowheads="1"/>
                </p:cNvSpPr>
                <p:nvPr/>
              </p:nvSpPr>
              <p:spPr bwMode="auto">
                <a:xfrm>
                  <a:off x="3600" y="13279"/>
                  <a:ext cx="71" cy="7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4" name="Oval 34"/>
                <p:cNvSpPr>
                  <a:spLocks noChangeArrowheads="1"/>
                </p:cNvSpPr>
                <p:nvPr/>
              </p:nvSpPr>
              <p:spPr bwMode="auto">
                <a:xfrm>
                  <a:off x="3630" y="11854"/>
                  <a:ext cx="71" cy="7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355" name="Text Box 35"/>
              <p:cNvSpPr txBox="1">
                <a:spLocks noChangeArrowheads="1"/>
              </p:cNvSpPr>
              <p:nvPr/>
            </p:nvSpPr>
            <p:spPr bwMode="auto">
              <a:xfrm>
                <a:off x="3585" y="12075"/>
                <a:ext cx="383" cy="2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/>
                  <a:t>+</a:t>
                </a:r>
                <a:endParaRPr lang="en-US" altLang="en-US" sz="3600"/>
              </a:p>
            </p:txBody>
          </p:sp>
          <p:sp>
            <p:nvSpPr>
              <p:cNvPr id="56356" name="Text Box 36"/>
              <p:cNvSpPr txBox="1">
                <a:spLocks noChangeArrowheads="1"/>
              </p:cNvSpPr>
              <p:nvPr/>
            </p:nvSpPr>
            <p:spPr bwMode="auto">
              <a:xfrm>
                <a:off x="3570" y="13155"/>
                <a:ext cx="390" cy="2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/>
                  <a:t>–</a:t>
                </a:r>
                <a:endParaRPr lang="en-US" altLang="en-US" sz="3600"/>
              </a:p>
            </p:txBody>
          </p:sp>
          <p:sp>
            <p:nvSpPr>
              <p:cNvPr id="56357" name="Line 37"/>
              <p:cNvSpPr>
                <a:spLocks noChangeShapeType="1"/>
              </p:cNvSpPr>
              <p:nvPr/>
            </p:nvSpPr>
            <p:spPr bwMode="auto">
              <a:xfrm flipH="1">
                <a:off x="3255" y="11865"/>
                <a:ext cx="2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58" name="Text Box 38"/>
              <p:cNvSpPr txBox="1">
                <a:spLocks noChangeArrowheads="1"/>
              </p:cNvSpPr>
              <p:nvPr/>
            </p:nvSpPr>
            <p:spPr bwMode="auto">
              <a:xfrm>
                <a:off x="3615" y="12555"/>
                <a:ext cx="540" cy="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2400"/>
                  <a:t>v</a:t>
                </a:r>
                <a:endParaRPr lang="en-US" altLang="en-US" sz="3600"/>
              </a:p>
            </p:txBody>
          </p:sp>
        </p:grpSp>
      </p:grp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533400" y="5524500"/>
            <a:ext cx="8118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Passive sign convention</a:t>
            </a:r>
            <a:r>
              <a:rPr lang="en-US" altLang="en-US">
                <a:solidFill>
                  <a:srgbClr val="FF3300"/>
                </a:solidFill>
                <a:latin typeface="Verdana" panose="020B0604030504040204" pitchFamily="34" charset="0"/>
              </a:rPr>
              <a:t> </a:t>
            </a:r>
          </a:p>
          <a:p>
            <a:pPr algn="ctr"/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P = +vi</a:t>
            </a:r>
            <a:r>
              <a:rPr lang="en-US" altLang="en-US" b="1">
                <a:latin typeface="Verdana" panose="020B0604030504040204" pitchFamily="34" charset="0"/>
              </a:rPr>
              <a:t>			 		</a:t>
            </a: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p = –vi</a:t>
            </a:r>
          </a:p>
          <a:p>
            <a:pPr algn="ctr"/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absorbing power</a:t>
            </a:r>
            <a:r>
              <a:rPr lang="en-US" altLang="en-US" b="1">
                <a:latin typeface="Verdana" panose="020B0604030504040204" pitchFamily="34" charset="0"/>
              </a:rPr>
              <a:t>	                         </a:t>
            </a: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supplying power</a:t>
            </a:r>
          </a:p>
          <a:p>
            <a:pPr algn="ctr"/>
            <a:endParaRPr lang="en-US" altLang="en-US" b="1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D16CE-B374-4D4B-83B6-45A5D4C189F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1.6 Circuit Elements (1)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8381" name="Picture 13" descr="fig212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8186738" cy="2166938"/>
          </a:xfr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</p:pic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1000" y="1676400"/>
            <a:ext cx="4724400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Active Elements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410200" y="1676400"/>
            <a:ext cx="3124200" cy="3762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Passive Elements</a:t>
            </a: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1371600" y="4495800"/>
            <a:ext cx="990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>
            <a:off x="2438400" y="4495800"/>
            <a:ext cx="914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2438400" y="4495800"/>
            <a:ext cx="11430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H="1">
            <a:off x="3581400" y="4572000"/>
            <a:ext cx="9144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1295400" y="6043613"/>
            <a:ext cx="1676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Independent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sources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819400" y="6043613"/>
            <a:ext cx="16002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Dependant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sources</a:t>
            </a:r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4724400" y="4664075"/>
            <a:ext cx="41910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400" b="1">
                <a:solidFill>
                  <a:srgbClr val="0066CC"/>
                </a:solidFill>
                <a:latin typeface="Verdana" panose="020B0604030504040204" pitchFamily="34" charset="0"/>
              </a:rPr>
              <a:t>A dependent source is an active element in which the source quantity is controlled by another voltage or current. </a:t>
            </a:r>
          </a:p>
          <a:p>
            <a:endParaRPr lang="en-US" altLang="en-US" sz="1400" b="1">
              <a:solidFill>
                <a:srgbClr val="0066CC"/>
              </a:solidFill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1400" b="1">
                <a:solidFill>
                  <a:srgbClr val="0066CC"/>
                </a:solidFill>
                <a:latin typeface="Verdana" panose="020B0604030504040204" pitchFamily="34" charset="0"/>
              </a:rPr>
              <a:t>They have four different types: VCVS, CCVS, VCCS, CCCS.  Keep in minds the signs of dependent sources. </a:t>
            </a:r>
          </a:p>
          <a:p>
            <a:pPr algn="ctr"/>
            <a:endParaRPr lang="en-US" altLang="en-US" sz="1400" b="1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71D6-170E-45E3-A9DE-64FFDA341531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1.6 Circuit Elements (2)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1219200" y="2979738"/>
            <a:ext cx="7467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ctr"/>
            <a:endParaRPr lang="en-US" altLang="en-US" sz="1400" b="1"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457200" y="1860550"/>
            <a:ext cx="8229600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u="sng">
                <a:latin typeface="Verdana" panose="020B0604030504040204" pitchFamily="34" charset="0"/>
                <a:cs typeface="Times New Roman" panose="02020603050405020304" pitchFamily="18" charset="0"/>
              </a:rPr>
              <a:t>Example 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100" b="1"/>
          </a:p>
          <a:p>
            <a:r>
              <a:rPr lang="en-US" altLang="en-US" sz="2000">
                <a:cs typeface="Times New Roman" panose="02020603050405020304" pitchFamily="18" charset="0"/>
              </a:rPr>
              <a:t>Obtain the voltage </a:t>
            </a:r>
            <a:r>
              <a:rPr lang="en-US" altLang="en-US" sz="2000" i="1">
                <a:cs typeface="Times New Roman" panose="02020603050405020304" pitchFamily="18" charset="0"/>
              </a:rPr>
              <a:t>v</a:t>
            </a:r>
            <a:r>
              <a:rPr lang="en-US" altLang="en-US" sz="2000">
                <a:cs typeface="Times New Roman" panose="02020603050405020304" pitchFamily="18" charset="0"/>
              </a:rPr>
              <a:t> in the branch shown in Figure 2.1.1P for </a:t>
            </a:r>
            <a:r>
              <a:rPr lang="en-US" altLang="en-US" sz="2000" i="1">
                <a:cs typeface="Times New Roman" panose="02020603050405020304" pitchFamily="18" charset="0"/>
              </a:rPr>
              <a:t>i</a:t>
            </a:r>
            <a:r>
              <a:rPr lang="en-US" altLang="en-US" sz="2000" i="1" baseline="-30000">
                <a:cs typeface="Times New Roman" panose="02020603050405020304" pitchFamily="18" charset="0"/>
              </a:rPr>
              <a:t>2</a:t>
            </a:r>
            <a:r>
              <a:rPr lang="en-US" altLang="en-US" sz="2000" baseline="-30000">
                <a:cs typeface="Times New Roman" panose="02020603050405020304" pitchFamily="18" charset="0"/>
              </a:rPr>
              <a:t>  </a:t>
            </a:r>
            <a:r>
              <a:rPr lang="en-US" altLang="en-US" sz="2000">
                <a:cs typeface="Times New Roman" panose="02020603050405020304" pitchFamily="18" charset="0"/>
              </a:rPr>
              <a:t>= 1A.</a:t>
            </a:r>
            <a:endParaRPr lang="en-US" altLang="en-US" sz="1900"/>
          </a:p>
          <a:p>
            <a:endParaRPr lang="en-US" altLang="en-US" sz="3200"/>
          </a:p>
        </p:txBody>
      </p:sp>
      <p:pic>
        <p:nvPicPr>
          <p:cNvPr id="60435" name="Picture 19" descr="fig211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07022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6019800" y="5359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Times New Roman" panose="02020603050405020304" pitchFamily="18" charset="0"/>
              </a:rPr>
              <a:t>Figure 2.1.1P</a:t>
            </a: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DEB-DEA2-46E8-B6AD-D55703B8592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1.6 Circuit Elements (3)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219200" y="2979738"/>
            <a:ext cx="74676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algn="ctr"/>
            <a:endParaRPr lang="en-US" altLang="en-US" sz="1400" b="1"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457200" y="2190750"/>
            <a:ext cx="80010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u="sng">
                <a:latin typeface="Verdana" panose="020B0604030504040204" pitchFamily="34" charset="0"/>
              </a:rPr>
              <a:t>Solution</a:t>
            </a:r>
          </a:p>
          <a:p>
            <a:endParaRPr lang="en-US" altLang="en-US" sz="2000">
              <a:latin typeface="Verdana" panose="020B0604030504040204" pitchFamily="34" charset="0"/>
            </a:endParaRPr>
          </a:p>
          <a:p>
            <a:r>
              <a:rPr lang="en-US" altLang="en-US" sz="2400">
                <a:latin typeface="Verdana" panose="020B0604030504040204" pitchFamily="34" charset="0"/>
              </a:rPr>
              <a:t>Voltage </a:t>
            </a:r>
            <a:r>
              <a:rPr lang="en-US" altLang="en-US" sz="2400" i="1">
                <a:latin typeface="Verdana" panose="020B0604030504040204" pitchFamily="34" charset="0"/>
              </a:rPr>
              <a:t>v</a:t>
            </a:r>
            <a:r>
              <a:rPr lang="en-US" altLang="en-US" sz="2400">
                <a:latin typeface="Verdana" panose="020B0604030504040204" pitchFamily="34" charset="0"/>
              </a:rPr>
              <a:t> is the sum of the current-independent 10-V source and the current-dependent voltage source </a:t>
            </a:r>
            <a:r>
              <a:rPr lang="en-US" altLang="en-US" sz="2400" i="1">
                <a:latin typeface="Verdana" panose="020B0604030504040204" pitchFamily="34" charset="0"/>
              </a:rPr>
              <a:t>v</a:t>
            </a:r>
            <a:r>
              <a:rPr lang="en-US" altLang="en-US" sz="2400" i="1" baseline="-25000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. </a:t>
            </a:r>
          </a:p>
          <a:p>
            <a:pPr>
              <a:buFontTx/>
              <a:buChar char="•"/>
            </a:pPr>
            <a:endParaRPr lang="en-US" altLang="en-US" sz="2400">
              <a:latin typeface="Verdana" panose="020B0604030504040204" pitchFamily="34" charset="0"/>
            </a:endParaRPr>
          </a:p>
          <a:p>
            <a:r>
              <a:rPr lang="en-US" altLang="en-US" sz="2400">
                <a:latin typeface="Verdana" panose="020B0604030504040204" pitchFamily="34" charset="0"/>
              </a:rPr>
              <a:t>Note that the factor 15 multiplying the control current carries the units Ω.</a:t>
            </a:r>
          </a:p>
          <a:p>
            <a:pPr>
              <a:buFontTx/>
              <a:buChar char="•"/>
            </a:pPr>
            <a:endParaRPr lang="en-US" altLang="en-US" sz="2400">
              <a:latin typeface="Verdana" panose="020B0604030504040204" pitchFamily="34" charset="0"/>
            </a:endParaRPr>
          </a:p>
          <a:p>
            <a:r>
              <a:rPr lang="en-US" altLang="en-US" sz="2400">
                <a:latin typeface="Verdana" panose="020B0604030504040204" pitchFamily="34" charset="0"/>
              </a:rPr>
              <a:t>Therefore, </a:t>
            </a:r>
            <a:r>
              <a:rPr lang="en-US" altLang="en-US" sz="2400" i="1">
                <a:latin typeface="Verdana" panose="020B0604030504040204" pitchFamily="34" charset="0"/>
              </a:rPr>
              <a:t>v</a:t>
            </a:r>
            <a:r>
              <a:rPr lang="en-US" altLang="en-US" sz="2400">
                <a:latin typeface="Verdana" panose="020B0604030504040204" pitchFamily="34" charset="0"/>
              </a:rPr>
              <a:t> = 10 + </a:t>
            </a:r>
            <a:r>
              <a:rPr lang="en-US" altLang="en-US" sz="2400" i="1">
                <a:latin typeface="Verdana" panose="020B0604030504040204" pitchFamily="34" charset="0"/>
              </a:rPr>
              <a:t>v</a:t>
            </a:r>
            <a:r>
              <a:rPr lang="en-US" altLang="en-US" sz="2400" i="1" baseline="-25000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 = 10 + 15(1) = 25 V</a:t>
            </a:r>
          </a:p>
        </p:txBody>
      </p:sp>
    </p:spTree>
    <p:extLst>
      <p:ext uri="{BB962C8B-B14F-4D97-AF65-F5344CB8AC3E}">
        <p14:creationId xmlns:p14="http://schemas.microsoft.com/office/powerpoint/2010/main" val="43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6D8621-3AB8-46ED-81AE-9D22239DDE4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Definisi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Rangkaian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listrik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adalah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suatu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kumpulan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elemen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atau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komponen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listrik</a:t>
            </a:r>
            <a:r>
              <a:rPr lang="en-GB" altLang="en-US" dirty="0" smtClean="0"/>
              <a:t> yang </a:t>
            </a:r>
            <a:r>
              <a:rPr lang="en-GB" altLang="en-US" dirty="0" err="1" smtClean="0"/>
              <a:t>saling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dihubungkan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dengan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cara-cara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tertentu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dan</a:t>
            </a:r>
            <a:r>
              <a:rPr lang="en-GB" altLang="en-US" dirty="0" smtClean="0"/>
              <a:t> paling </a:t>
            </a:r>
            <a:r>
              <a:rPr lang="en-GB" altLang="en-US" dirty="0" err="1" smtClean="0"/>
              <a:t>sedikit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mempunyai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satu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lintasan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tertutup</a:t>
            </a:r>
            <a:r>
              <a:rPr lang="en-GB" altLang="en-US" dirty="0" smtClean="0"/>
              <a:t>.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id-ID" altLang="en-US" dirty="0"/>
              <a:t>Listrik </a:t>
            </a:r>
            <a:r>
              <a:rPr lang="id-ID" altLang="en-US" dirty="0">
                <a:sym typeface="Wingdings" panose="05000000000000000000" pitchFamily="2" charset="2"/>
              </a:rPr>
              <a:t> </a:t>
            </a:r>
            <a:r>
              <a:rPr lang="id-ID" altLang="en-US" i="1" dirty="0">
                <a:sym typeface="Wingdings" panose="05000000000000000000" pitchFamily="2" charset="2"/>
              </a:rPr>
              <a:t>electric</a:t>
            </a:r>
            <a:r>
              <a:rPr lang="id-ID" altLang="en-US" dirty="0">
                <a:sym typeface="Wingdings" panose="05000000000000000000" pitchFamily="2" charset="2"/>
              </a:rPr>
              <a:t>  </a:t>
            </a:r>
            <a:r>
              <a:rPr lang="id-ID" altLang="en-US" i="1" dirty="0">
                <a:sym typeface="Wingdings" panose="05000000000000000000" pitchFamily="2" charset="2"/>
              </a:rPr>
              <a:t>electron</a:t>
            </a:r>
            <a:r>
              <a:rPr lang="id-ID" altLang="en-US" dirty="0">
                <a:sym typeface="Wingdings" panose="05000000000000000000" pitchFamily="2" charset="2"/>
              </a:rPr>
              <a:t>  muatan  muatan yang bergerak  arus</a:t>
            </a:r>
            <a:endParaRPr lang="id-ID" altLang="en-US" dirty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2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8C86-C77F-4BF1-878C-409FFB37A5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 </a:t>
            </a:r>
            <a:r>
              <a:rPr lang="en-US" altLang="en-US" sz="4000" dirty="0" err="1" smtClean="0"/>
              <a:t>Muatan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Listrik</a:t>
            </a:r>
            <a:endParaRPr lang="en-US" altLang="en-US" sz="40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22713"/>
          </a:xfrm>
        </p:spPr>
        <p:txBody>
          <a:bodyPr/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Muatan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Listrik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/>
              <a:t> </a:t>
            </a:r>
            <a:r>
              <a:rPr lang="en-US" sz="2400" dirty="0" err="1"/>
              <a:t>dasar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, yang </a:t>
            </a:r>
            <a:r>
              <a:rPr lang="en-US" sz="2400" dirty="0" err="1"/>
              <a:t>membuatnya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lain yang </a:t>
            </a:r>
            <a:r>
              <a:rPr lang="en-US" sz="2400" dirty="0" err="1"/>
              <a:t>berdekatan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juga </a:t>
            </a:r>
            <a:r>
              <a:rPr lang="en-US" sz="2400" dirty="0" err="1"/>
              <a:t>memiliki</a:t>
            </a:r>
            <a:r>
              <a:rPr lang="en-US" sz="2400" dirty="0"/>
              <a:t> </a:t>
            </a:r>
            <a:r>
              <a:rPr lang="en-US" sz="2400" b="1" dirty="0" err="1"/>
              <a:t>muatan</a:t>
            </a:r>
            <a:r>
              <a:rPr lang="en-US" sz="2400" b="1" dirty="0"/>
              <a:t> </a:t>
            </a:r>
            <a:r>
              <a:rPr lang="en-US" sz="2400" b="1" dirty="0" err="1"/>
              <a:t>listrik</a:t>
            </a:r>
            <a:r>
              <a:rPr lang="en-US" altLang="en-US" sz="2400" dirty="0" smtClean="0"/>
              <a:t>, </a:t>
            </a:r>
            <a:r>
              <a:rPr lang="en-US" sz="2400" dirty="0" err="1"/>
              <a:t>Simbol</a:t>
            </a:r>
            <a:r>
              <a:rPr lang="en-US" sz="2400" dirty="0"/>
              <a:t> Q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 </a:t>
            </a:r>
            <a:r>
              <a:rPr lang="en-US" sz="2400" b="1" dirty="0" err="1"/>
              <a:t>muatan</a:t>
            </a:r>
            <a:r>
              <a:rPr lang="en-US" sz="2400" dirty="0"/>
              <a:t>.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coulomb ( C )</a:t>
            </a:r>
            <a:r>
              <a:rPr lang="en-US" altLang="en-US" sz="2400" dirty="0" smtClean="0">
                <a:solidFill>
                  <a:srgbClr val="FF3300"/>
                </a:solidFill>
              </a:rPr>
              <a:t>.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Muatan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olidFill>
                  <a:srgbClr val="FF3300"/>
                </a:solidFill>
              </a:rPr>
              <a:t>e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electron </a:t>
            </a:r>
            <a:r>
              <a:rPr lang="en-US" altLang="en-US" sz="2400" dirty="0" err="1" smtClean="0"/>
              <a:t>negatif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samadengan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besaran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solidFill>
                  <a:srgbClr val="FF3300"/>
                </a:solidFill>
              </a:rPr>
              <a:t>1.602 </a:t>
            </a:r>
            <a:r>
              <a:rPr lang="en-US" altLang="en-US" sz="2400" dirty="0">
                <a:solidFill>
                  <a:srgbClr val="FF3300"/>
                </a:solidFill>
                <a:sym typeface="Symbol" panose="05050102010706020507" pitchFamily="18" charset="2"/>
              </a:rPr>
              <a:t> </a:t>
            </a:r>
            <a:r>
              <a:rPr lang="en-US" altLang="en-US" sz="2400" dirty="0">
                <a:solidFill>
                  <a:srgbClr val="FF3300"/>
                </a:solidFill>
              </a:rPr>
              <a:t>10</a:t>
            </a:r>
            <a:r>
              <a:rPr lang="en-US" altLang="en-US" sz="2400" baseline="30000" dirty="0">
                <a:solidFill>
                  <a:srgbClr val="FF3300"/>
                </a:solidFill>
              </a:rPr>
              <a:t>-19</a:t>
            </a:r>
            <a:r>
              <a:rPr lang="en-US" altLang="en-US" sz="2400" dirty="0">
                <a:solidFill>
                  <a:srgbClr val="FF3300"/>
                </a:solidFill>
              </a:rPr>
              <a:t> C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yang </a:t>
            </a:r>
            <a:r>
              <a:rPr lang="en-US" altLang="en-US" sz="2400" dirty="0" err="1" smtClean="0"/>
              <a:t>disebut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elektron</a:t>
            </a:r>
            <a:r>
              <a:rPr lang="en-US" altLang="en-US" sz="2400" dirty="0" smtClean="0"/>
              <a:t>.,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1 C </a:t>
            </a:r>
            <a:r>
              <a:rPr lang="en-US" altLang="en-US" sz="2400" dirty="0" err="1" smtClean="0"/>
              <a:t>sebesar</a:t>
            </a:r>
            <a:r>
              <a:rPr lang="en-US" altLang="en-US" sz="2400" dirty="0" smtClean="0"/>
              <a:t> </a:t>
            </a:r>
            <a:r>
              <a:rPr lang="en-US" sz="2400" dirty="0"/>
              <a:t>6.24 x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18 </a:t>
            </a:r>
            <a:r>
              <a:rPr lang="en-US" altLang="en-US" sz="2400" dirty="0" smtClean="0"/>
              <a:t> electron.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Muatan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terjadi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integral </a:t>
            </a:r>
            <a:r>
              <a:rPr lang="en-US" altLang="en-US" sz="2400" dirty="0" err="1" smtClean="0"/>
              <a:t>lipat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elektron</a:t>
            </a:r>
            <a:r>
              <a:rPr lang="en-US" altLang="en-US" sz="2400" dirty="0" smtClean="0"/>
              <a:t>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63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72A6-38BA-4BDE-8080-627E9E22356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err="1" smtClean="0"/>
              <a:t>Arus</a:t>
            </a:r>
            <a:endParaRPr lang="en-US" altLang="en-US" sz="40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9989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 smtClean="0"/>
              <a:t>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listrik</a:t>
            </a:r>
            <a:r>
              <a:rPr lang="en-US" altLang="en-US" sz="2800" dirty="0" smtClean="0"/>
              <a:t> </a:t>
            </a:r>
            <a:r>
              <a:rPr lang="en-US" altLang="en-US" sz="2800" dirty="0" err="1">
                <a:solidFill>
                  <a:srgbClr val="FF3300"/>
                </a:solidFill>
              </a:rPr>
              <a:t>i</a:t>
            </a:r>
            <a:r>
              <a:rPr lang="en-US" altLang="en-US" sz="2800" dirty="0">
                <a:solidFill>
                  <a:srgbClr val="FF3300"/>
                </a:solidFill>
              </a:rPr>
              <a:t> = </a:t>
            </a:r>
            <a:r>
              <a:rPr lang="en-US" altLang="en-US" sz="2800" dirty="0" err="1">
                <a:solidFill>
                  <a:srgbClr val="FF3300"/>
                </a:solidFill>
              </a:rPr>
              <a:t>dq</a:t>
            </a:r>
            <a:r>
              <a:rPr lang="en-US" altLang="en-US" sz="2800" dirty="0">
                <a:solidFill>
                  <a:srgbClr val="FF3300"/>
                </a:solidFill>
              </a:rPr>
              <a:t>/</a:t>
            </a:r>
            <a:r>
              <a:rPr lang="en-US" altLang="en-US" sz="2800" dirty="0" err="1">
                <a:solidFill>
                  <a:srgbClr val="FF3300"/>
                </a:solidFill>
              </a:rPr>
              <a:t>dt</a:t>
            </a:r>
            <a:r>
              <a:rPr lang="en-US" altLang="en-US" sz="2800" dirty="0" err="1"/>
              <a:t>.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Satuan</a:t>
            </a:r>
            <a:r>
              <a:rPr lang="en-US" altLang="en-US" sz="2800" dirty="0" smtClean="0"/>
              <a:t> ampere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dituliskan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3300"/>
                </a:solidFill>
              </a:rPr>
              <a:t>1 </a:t>
            </a:r>
            <a:r>
              <a:rPr lang="en-US" altLang="en-US" sz="2800" dirty="0">
                <a:solidFill>
                  <a:srgbClr val="FF3300"/>
                </a:solidFill>
              </a:rPr>
              <a:t>A = 1C/s</a:t>
            </a:r>
            <a:r>
              <a:rPr lang="en-US" alt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3300"/>
                </a:solidFill>
              </a:rPr>
              <a:t>direct </a:t>
            </a:r>
            <a:r>
              <a:rPr lang="en-US" altLang="en-US" sz="2800" dirty="0">
                <a:solidFill>
                  <a:srgbClr val="FF3300"/>
                </a:solidFill>
              </a:rPr>
              <a:t>current (dc)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sumber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konstan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3300"/>
                </a:solidFill>
              </a:rPr>
              <a:t>alternating </a:t>
            </a:r>
            <a:r>
              <a:rPr lang="en-US" altLang="en-US" sz="2800" dirty="0">
                <a:solidFill>
                  <a:srgbClr val="FF3300"/>
                </a:solidFill>
              </a:rPr>
              <a:t>current (ac)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arus</a:t>
            </a:r>
            <a:r>
              <a:rPr lang="en-US" altLang="en-US" sz="2800" dirty="0" smtClean="0"/>
              <a:t> sinusoidal yang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terhadap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69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22FB-1A4F-481D-B943-A9D63C20F48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err="1" smtClean="0"/>
              <a:t>Arah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Arus</a:t>
            </a:r>
            <a:endParaRPr lang="en-US" altLang="en-US" sz="2800" dirty="0"/>
          </a:p>
        </p:txBody>
      </p:sp>
      <p:pic>
        <p:nvPicPr>
          <p:cNvPr id="51204" name="Picture 4" descr="fig13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819400"/>
            <a:ext cx="7543800" cy="2360613"/>
          </a:xfrm>
          <a:noFill/>
          <a:ln/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47800" y="5334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Positive ions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410200" y="5410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Negative 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6460-EAB3-45CC-BDB9-1C1284951A1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7467600" cy="3733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 b="1" u="sng" dirty="0" err="1" smtClean="0"/>
              <a:t>Contoh</a:t>
            </a:r>
            <a:endParaRPr lang="en-US" altLang="en-US" sz="2400" b="1" u="sng" dirty="0"/>
          </a:p>
          <a:p>
            <a:pPr marL="0" indent="0">
              <a:buFontTx/>
              <a:buNone/>
            </a:pPr>
            <a:endParaRPr lang="en-US" altLang="en-US" sz="2800" dirty="0"/>
          </a:p>
          <a:p>
            <a:pPr marL="0" indent="0">
              <a:buFontTx/>
              <a:buNone/>
            </a:pPr>
            <a:r>
              <a:rPr lang="en-US" altLang="en-US" sz="2800" dirty="0"/>
              <a:t>A conductor has a constant current of   5 A. </a:t>
            </a:r>
          </a:p>
          <a:p>
            <a:pPr marL="0" indent="0">
              <a:buFontTx/>
              <a:buNone/>
            </a:pPr>
            <a:endParaRPr lang="en-US" altLang="en-US" sz="2800" dirty="0"/>
          </a:p>
          <a:p>
            <a:pPr marL="0" indent="0">
              <a:buFontTx/>
              <a:buNone/>
            </a:pPr>
            <a:r>
              <a:rPr lang="en-US" altLang="en-US" sz="2800" dirty="0"/>
              <a:t>How many electrons pass a fixed point on the conductor in one minute?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F730-A1C0-4C40-977F-88F45668048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90550"/>
            <a:ext cx="8243887" cy="1314450"/>
          </a:xfrm>
        </p:spPr>
        <p:txBody>
          <a:bodyPr/>
          <a:lstStyle/>
          <a:p>
            <a:r>
              <a:rPr lang="en-US" altLang="en-US" sz="4000" dirty="0"/>
              <a:t>1.3 Current (4)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u="sng"/>
              <a:t>Solution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Total no. of charges pass in 1 min is given by</a:t>
            </a:r>
          </a:p>
          <a:p>
            <a:pPr>
              <a:buFontTx/>
              <a:buNone/>
            </a:pPr>
            <a:r>
              <a:rPr lang="en-US" altLang="en-US" sz="2800"/>
              <a:t>5 A = (5 C/s)(60 s/min) = 300 C/min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Total no. of electronics pass in 1 min is given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368425" y="4876800"/>
          <a:ext cx="67119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3022560" imgH="393480" progId="Equation.3">
                  <p:embed/>
                </p:oleObj>
              </mc:Choice>
              <mc:Fallback>
                <p:oleObj name="Equation" r:id="rId4" imgW="3022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4876800"/>
                        <a:ext cx="67119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6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 Tel-U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SEE Tel-U Template v2</Template>
  <TotalTime>57</TotalTime>
  <Words>737</Words>
  <Application>Microsoft Office PowerPoint</Application>
  <PresentationFormat>On-screen Show (4:3)</PresentationFormat>
  <Paragraphs>155</Paragraphs>
  <Slides>38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SEE Tel-U Template</vt:lpstr>
      <vt:lpstr>CorelDRAW</vt:lpstr>
      <vt:lpstr>Microsoft Equation 3.0</vt:lpstr>
      <vt:lpstr>Microsoft Visio Drawing</vt:lpstr>
      <vt:lpstr>Bab 1  Konsep Dasar  Rangkaian Listrik</vt:lpstr>
      <vt:lpstr> Sistem Unit</vt:lpstr>
      <vt:lpstr> Sistem Unit (Lanjutan)</vt:lpstr>
      <vt:lpstr>Definisi</vt:lpstr>
      <vt:lpstr> Muatan Listrik</vt:lpstr>
      <vt:lpstr>Arus</vt:lpstr>
      <vt:lpstr>PowerPoint Presentation</vt:lpstr>
      <vt:lpstr>PowerPoint Presentation</vt:lpstr>
      <vt:lpstr>1.3 Current (4)</vt:lpstr>
      <vt:lpstr>Arus</vt:lpstr>
      <vt:lpstr>PowerPoint Presentation</vt:lpstr>
      <vt:lpstr>1. Berapakah nilai arus?</vt:lpstr>
      <vt:lpstr>2. Berapakah nilai arus?</vt:lpstr>
      <vt:lpstr>3. Berapakah nilai arus?</vt:lpstr>
      <vt:lpstr>Tegangan</vt:lpstr>
      <vt:lpstr>PowerPoint Presentation</vt:lpstr>
      <vt:lpstr>PowerPoint Presentation</vt:lpstr>
      <vt:lpstr>4. Berapakah VAB?</vt:lpstr>
      <vt:lpstr>5. Berapakah VBA?</vt:lpstr>
      <vt:lpstr>6. Berapakah VBA?</vt:lpstr>
      <vt:lpstr>7. Berapakah VBA?</vt:lpstr>
      <vt:lpstr>8. Berapakah Vca?</vt:lpstr>
      <vt:lpstr>9. Berapakah Vba?</vt:lpstr>
      <vt:lpstr>10. Berapakah Vbc?</vt:lpstr>
      <vt:lpstr>11. Berapakah Vcb?</vt:lpstr>
      <vt:lpstr>12. Berapakah Vab?</vt:lpstr>
      <vt:lpstr>13. Berapakah Vcb?</vt:lpstr>
      <vt:lpstr>14. Berapakah Vda?</vt:lpstr>
      <vt:lpstr>15. Berapakah Vda?</vt:lpstr>
      <vt:lpstr>16. Berapakah Vbd?</vt:lpstr>
      <vt:lpstr>17. Berapakah Vfc?</vt:lpstr>
      <vt:lpstr>18. Berapakah Vdf?</vt:lpstr>
      <vt:lpstr>19. Berapakah Vgc?</vt:lpstr>
      <vt:lpstr>20. Berapakah Vbg?</vt:lpstr>
      <vt:lpstr>1.5 Power and Energy (1)</vt:lpstr>
      <vt:lpstr>1.6 Circuit Elements (1)</vt:lpstr>
      <vt:lpstr>1.6 Circuit Elements (2)</vt:lpstr>
      <vt:lpstr>1.6 Circuit Elements 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</dc:creator>
  <cp:lastModifiedBy>Own</cp:lastModifiedBy>
  <cp:revision>10</cp:revision>
  <dcterms:created xsi:type="dcterms:W3CDTF">2016-08-24T02:51:56Z</dcterms:created>
  <dcterms:modified xsi:type="dcterms:W3CDTF">2016-08-24T03:49:46Z</dcterms:modified>
</cp:coreProperties>
</file>